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0" r:id="rId2"/>
  </p:sldMasterIdLst>
  <p:notesMasterIdLst>
    <p:notesMasterId r:id="rId32"/>
  </p:notesMasterIdLst>
  <p:handoutMasterIdLst>
    <p:handoutMasterId r:id="rId33"/>
  </p:handoutMasterIdLst>
  <p:sldIdLst>
    <p:sldId id="275" r:id="rId3"/>
    <p:sldId id="277" r:id="rId4"/>
    <p:sldId id="278" r:id="rId5"/>
    <p:sldId id="294" r:id="rId6"/>
    <p:sldId id="295" r:id="rId7"/>
    <p:sldId id="283" r:id="rId8"/>
    <p:sldId id="296" r:id="rId9"/>
    <p:sldId id="316" r:id="rId10"/>
    <p:sldId id="317" r:id="rId11"/>
    <p:sldId id="298" r:id="rId12"/>
    <p:sldId id="300" r:id="rId13"/>
    <p:sldId id="301" r:id="rId14"/>
    <p:sldId id="319" r:id="rId15"/>
    <p:sldId id="303" r:id="rId16"/>
    <p:sldId id="304" r:id="rId17"/>
    <p:sldId id="305" r:id="rId18"/>
    <p:sldId id="321" r:id="rId19"/>
    <p:sldId id="322" r:id="rId20"/>
    <p:sldId id="324" r:id="rId21"/>
    <p:sldId id="325" r:id="rId22"/>
    <p:sldId id="306" r:id="rId23"/>
    <p:sldId id="307" r:id="rId24"/>
    <p:sldId id="310" r:id="rId25"/>
    <p:sldId id="309" r:id="rId26"/>
    <p:sldId id="311" r:id="rId27"/>
    <p:sldId id="312" r:id="rId28"/>
    <p:sldId id="313" r:id="rId29"/>
    <p:sldId id="314" r:id="rId30"/>
    <p:sldId id="293" r:id="rId31"/>
  </p:sldIdLst>
  <p:sldSz cx="12192000" cy="6858000"/>
  <p:notesSz cx="5143500" cy="9144000"/>
  <p:embeddedFontLst>
    <p:embeddedFont>
      <p:font typeface="DengXian" panose="02010600030101010101" pitchFamily="2" charset="-122"/>
      <p:regular r:id="rId34"/>
      <p:bold r:id="rId35"/>
    </p:embeddedFont>
    <p:embeddedFont>
      <p:font typeface="阿里巴巴普惠体" pitchFamily="18" charset="-122"/>
      <p:regular r:id="rId36"/>
      <p:bold r:id="rId37"/>
      <p:italic r:id="rId38"/>
      <p:boldItalic r:id="rId39"/>
    </p:embeddedFont>
    <p:embeddedFont>
      <p:font typeface="Alibaba PuHuiTi Heavy" pitchFamily="18" charset="-122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nela Text" pitchFamily="2" charset="0"/>
      <p:regular r:id="rId48"/>
      <p:bold r:id="rId49"/>
      <p:italic r:id="rId50"/>
      <p:boldItalic r:id="rId5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F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46"/>
    <p:restoredTop sz="94558"/>
  </p:normalViewPr>
  <p:slideViewPr>
    <p:cSldViewPr snapToGrid="0" snapToObjects="1">
      <p:cViewPr varScale="1">
        <p:scale>
          <a:sx n="110" d="100"/>
          <a:sy n="110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0\9&#38236;&#33311;&#31185;&#25216;30\shuju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0860;&#32844;ppt\9&#38236;&#33311;&#31185;&#25216;30\shuju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0860;&#32844;ppt\9&#38236;&#33311;&#31185;&#25216;30\shuju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0860;&#32844;ppt\9&#38236;&#33311;&#31185;&#25216;30\shuju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2400" b="0" i="0" u="none" strike="noStrike" kern="1200" spc="0" baseline="0">
                <a:solidFill>
                  <a:srgbClr val="FFFFFF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2400" b="0" i="0" u="none" strike="noStrike" kern="1200" spc="0" baseline="0">
                <a:solidFill>
                  <a:srgbClr val="FFFFFF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高频导入性能</a:t>
            </a:r>
            <a:r>
              <a:rPr lang="zh-CN" altLang="en-US" sz="2400" b="0" i="0" u="none" strike="noStrike" kern="1200" spc="0" baseline="0">
                <a:solidFill>
                  <a:srgbClr val="FFFFFF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2400" b="0" i="0" u="none" strike="noStrike" kern="1200" spc="0" baseline="0" dirty="0">
                <a:solidFill>
                  <a:srgbClr val="FFFFFF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MB/s</a:t>
            </a:r>
            <a:r>
              <a:rPr lang="zh-CN" altLang="en-US" sz="2400" b="0" i="0" u="none" strike="noStrike" kern="1200" spc="0" baseline="0">
                <a:solidFill>
                  <a:srgbClr val="FFFFFF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）</a:t>
            </a:r>
            <a:endParaRPr lang="zh-CN" altLang="zh-CN" sz="2400" b="0" i="0" u="none" strike="noStrike" kern="1200" spc="0" baseline="0">
              <a:solidFill>
                <a:srgbClr val="FFFFFF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2400" b="0" i="0" u="none" strike="noStrike" kern="1200" spc="0" baseline="0">
              <a:solidFill>
                <a:srgbClr val="FFFFFF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StarRocks-Native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cat>
          <c:val>
            <c:numRef>
              <c:f>Sheet2!$B$2:$B$9</c:f>
              <c:numCache>
                <c:formatCode>General</c:formatCode>
                <c:ptCount val="8"/>
                <c:pt idx="0">
                  <c:v>82</c:v>
                </c:pt>
                <c:pt idx="1">
                  <c:v>142</c:v>
                </c:pt>
                <c:pt idx="2">
                  <c:v>236</c:v>
                </c:pt>
                <c:pt idx="3">
                  <c:v>421</c:v>
                </c:pt>
                <c:pt idx="4">
                  <c:v>617</c:v>
                </c:pt>
                <c:pt idx="5">
                  <c:v>783</c:v>
                </c:pt>
                <c:pt idx="6">
                  <c:v>941</c:v>
                </c:pt>
                <c:pt idx="7">
                  <c:v>1033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5C-814E-B767-A0D6FA8D143B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StarRocks-Cloud-Native优化前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cat>
          <c:val>
            <c:numRef>
              <c:f>Sheet2!$C$2:$C$9</c:f>
              <c:numCache>
                <c:formatCode>General</c:formatCode>
                <c:ptCount val="8"/>
                <c:pt idx="0">
                  <c:v>55</c:v>
                </c:pt>
                <c:pt idx="1">
                  <c:v>132</c:v>
                </c:pt>
                <c:pt idx="2">
                  <c:v>243</c:v>
                </c:pt>
                <c:pt idx="3">
                  <c:v>342</c:v>
                </c:pt>
                <c:pt idx="4">
                  <c:v>343</c:v>
                </c:pt>
                <c:pt idx="5">
                  <c:v>340</c:v>
                </c:pt>
                <c:pt idx="6">
                  <c:v>346</c:v>
                </c:pt>
                <c:pt idx="7">
                  <c:v>346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5C-814E-B767-A0D6FA8D143B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StarRocks-Cloud-Native优化后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Sheet2!$A$2:$A$9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cat>
          <c:val>
            <c:numRef>
              <c:f>Sheet2!$D$2:$D$9</c:f>
              <c:numCache>
                <c:formatCode>General</c:formatCode>
                <c:ptCount val="8"/>
                <c:pt idx="0">
                  <c:v>67</c:v>
                </c:pt>
                <c:pt idx="1">
                  <c:v>125</c:v>
                </c:pt>
                <c:pt idx="2">
                  <c:v>244</c:v>
                </c:pt>
                <c:pt idx="3">
                  <c:v>441</c:v>
                </c:pt>
                <c:pt idx="4">
                  <c:v>768</c:v>
                </c:pt>
                <c:pt idx="5">
                  <c:v>1120</c:v>
                </c:pt>
                <c:pt idx="6">
                  <c:v>1384</c:v>
                </c:pt>
                <c:pt idx="7">
                  <c:v>1404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5C-814E-B767-A0D6FA8D14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0084368"/>
        <c:axId val="2120088528"/>
      </c:barChart>
      <c:catAx>
        <c:axId val="212008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0088528"/>
        <c:crosses val="autoZero"/>
        <c:auto val="1"/>
        <c:lblAlgn val="ctr"/>
        <c:lblOffset val="100"/>
        <c:noMultiLvlLbl val="0"/>
      </c:catAx>
      <c:valAx>
        <c:axId val="21200885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0084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400" dirty="0">
                <a:solidFill>
                  <a:schemeClr val="bg1"/>
                </a:solidFill>
              </a:rPr>
              <a:t>Query Time (ms)</a:t>
            </a:r>
            <a:endParaRPr lang="zh-CN" altLang="en-US" sz="2400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sr-3.1-native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Sheet1!$A$2:$A$102</c:f>
              <c:strCache>
                <c:ptCount val="14"/>
                <c:pt idx="0">
                  <c:v>QUERY04</c:v>
                </c:pt>
                <c:pt idx="1">
                  <c:v>QUERY09</c:v>
                </c:pt>
                <c:pt idx="2">
                  <c:v>QUERY11</c:v>
                </c:pt>
                <c:pt idx="3">
                  <c:v>QUERY23-1</c:v>
                </c:pt>
                <c:pt idx="4">
                  <c:v>QUERY23-2</c:v>
                </c:pt>
                <c:pt idx="5">
                  <c:v>QUERY64</c:v>
                </c:pt>
                <c:pt idx="6">
                  <c:v>QUERY65</c:v>
                </c:pt>
                <c:pt idx="7">
                  <c:v>QUERY67</c:v>
                </c:pt>
                <c:pt idx="8">
                  <c:v>QUERY74</c:v>
                </c:pt>
                <c:pt idx="9">
                  <c:v>QUERY75</c:v>
                </c:pt>
                <c:pt idx="10">
                  <c:v>QUERY76</c:v>
                </c:pt>
                <c:pt idx="11">
                  <c:v>QUERY87</c:v>
                </c:pt>
                <c:pt idx="12">
                  <c:v>QUERY88</c:v>
                </c:pt>
                <c:pt idx="13">
                  <c:v>QUERY97</c:v>
                </c:pt>
              </c:strCache>
            </c:strRef>
          </c:cat>
          <c:val>
            <c:numRef>
              <c:f>Sheet1!$B$2:$B$102</c:f>
              <c:numCache>
                <c:formatCode>General</c:formatCode>
                <c:ptCount val="14"/>
                <c:pt idx="0">
                  <c:v>25469</c:v>
                </c:pt>
                <c:pt idx="1">
                  <c:v>9140</c:v>
                </c:pt>
                <c:pt idx="2">
                  <c:v>17102</c:v>
                </c:pt>
                <c:pt idx="3">
                  <c:v>42042</c:v>
                </c:pt>
                <c:pt idx="4">
                  <c:v>42061</c:v>
                </c:pt>
                <c:pt idx="5">
                  <c:v>9399</c:v>
                </c:pt>
                <c:pt idx="6">
                  <c:v>5357</c:v>
                </c:pt>
                <c:pt idx="7">
                  <c:v>85835</c:v>
                </c:pt>
                <c:pt idx="8">
                  <c:v>10953</c:v>
                </c:pt>
                <c:pt idx="9">
                  <c:v>8370</c:v>
                </c:pt>
                <c:pt idx="10">
                  <c:v>2805</c:v>
                </c:pt>
                <c:pt idx="11">
                  <c:v>5819</c:v>
                </c:pt>
                <c:pt idx="12">
                  <c:v>11573</c:v>
                </c:pt>
                <c:pt idx="13">
                  <c:v>9424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F-0F44-9637-9F1ACB0BE1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sr-3.1-cloud-native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Sheet1!$A$2:$A$102</c:f>
              <c:strCache>
                <c:ptCount val="14"/>
                <c:pt idx="0">
                  <c:v>QUERY04</c:v>
                </c:pt>
                <c:pt idx="1">
                  <c:v>QUERY09</c:v>
                </c:pt>
                <c:pt idx="2">
                  <c:v>QUERY11</c:v>
                </c:pt>
                <c:pt idx="3">
                  <c:v>QUERY23-1</c:v>
                </c:pt>
                <c:pt idx="4">
                  <c:v>QUERY23-2</c:v>
                </c:pt>
                <c:pt idx="5">
                  <c:v>QUERY64</c:v>
                </c:pt>
                <c:pt idx="6">
                  <c:v>QUERY65</c:v>
                </c:pt>
                <c:pt idx="7">
                  <c:v>QUERY67</c:v>
                </c:pt>
                <c:pt idx="8">
                  <c:v>QUERY74</c:v>
                </c:pt>
                <c:pt idx="9">
                  <c:v>QUERY75</c:v>
                </c:pt>
                <c:pt idx="10">
                  <c:v>QUERY76</c:v>
                </c:pt>
                <c:pt idx="11">
                  <c:v>QUERY87</c:v>
                </c:pt>
                <c:pt idx="12">
                  <c:v>QUERY88</c:v>
                </c:pt>
                <c:pt idx="13">
                  <c:v>QUERY97</c:v>
                </c:pt>
              </c:strCache>
            </c:strRef>
          </c:cat>
          <c:val>
            <c:numRef>
              <c:f>Sheet1!$C$2:$C$102</c:f>
              <c:numCache>
                <c:formatCode>General</c:formatCode>
                <c:ptCount val="14"/>
                <c:pt idx="0">
                  <c:v>26286</c:v>
                </c:pt>
                <c:pt idx="1">
                  <c:v>6645</c:v>
                </c:pt>
                <c:pt idx="2">
                  <c:v>16965</c:v>
                </c:pt>
                <c:pt idx="3">
                  <c:v>41386</c:v>
                </c:pt>
                <c:pt idx="4">
                  <c:v>43687</c:v>
                </c:pt>
                <c:pt idx="5">
                  <c:v>8757</c:v>
                </c:pt>
                <c:pt idx="6">
                  <c:v>5409</c:v>
                </c:pt>
                <c:pt idx="7">
                  <c:v>84093</c:v>
                </c:pt>
                <c:pt idx="8">
                  <c:v>10714</c:v>
                </c:pt>
                <c:pt idx="9">
                  <c:v>7935</c:v>
                </c:pt>
                <c:pt idx="10">
                  <c:v>2433</c:v>
                </c:pt>
                <c:pt idx="11">
                  <c:v>5840</c:v>
                </c:pt>
                <c:pt idx="12">
                  <c:v>7604</c:v>
                </c:pt>
                <c:pt idx="13">
                  <c:v>9522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F-0F44-9637-9F1ACB0BE1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sr-cloud-native-no-cache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Sheet1!$A$2:$A$102</c:f>
              <c:strCache>
                <c:ptCount val="14"/>
                <c:pt idx="0">
                  <c:v>QUERY04</c:v>
                </c:pt>
                <c:pt idx="1">
                  <c:v>QUERY09</c:v>
                </c:pt>
                <c:pt idx="2">
                  <c:v>QUERY11</c:v>
                </c:pt>
                <c:pt idx="3">
                  <c:v>QUERY23-1</c:v>
                </c:pt>
                <c:pt idx="4">
                  <c:v>QUERY23-2</c:v>
                </c:pt>
                <c:pt idx="5">
                  <c:v>QUERY64</c:v>
                </c:pt>
                <c:pt idx="6">
                  <c:v>QUERY65</c:v>
                </c:pt>
                <c:pt idx="7">
                  <c:v>QUERY67</c:v>
                </c:pt>
                <c:pt idx="8">
                  <c:v>QUERY74</c:v>
                </c:pt>
                <c:pt idx="9">
                  <c:v>QUERY75</c:v>
                </c:pt>
                <c:pt idx="10">
                  <c:v>QUERY76</c:v>
                </c:pt>
                <c:pt idx="11">
                  <c:v>QUERY87</c:v>
                </c:pt>
                <c:pt idx="12">
                  <c:v>QUERY88</c:v>
                </c:pt>
                <c:pt idx="13">
                  <c:v>QUERY97</c:v>
                </c:pt>
              </c:strCache>
            </c:strRef>
          </c:cat>
          <c:val>
            <c:numRef>
              <c:f>Sheet1!$D$2:$D$102</c:f>
              <c:numCache>
                <c:formatCode>General</c:formatCode>
                <c:ptCount val="14"/>
                <c:pt idx="0">
                  <c:v>32723</c:v>
                </c:pt>
                <c:pt idx="1">
                  <c:v>61532</c:v>
                </c:pt>
                <c:pt idx="2">
                  <c:v>21024</c:v>
                </c:pt>
                <c:pt idx="3">
                  <c:v>45857</c:v>
                </c:pt>
                <c:pt idx="4">
                  <c:v>46136</c:v>
                </c:pt>
                <c:pt idx="5">
                  <c:v>70496</c:v>
                </c:pt>
                <c:pt idx="6">
                  <c:v>9367</c:v>
                </c:pt>
                <c:pt idx="7">
                  <c:v>88347</c:v>
                </c:pt>
                <c:pt idx="8">
                  <c:v>13498</c:v>
                </c:pt>
                <c:pt idx="9">
                  <c:v>33371</c:v>
                </c:pt>
                <c:pt idx="10">
                  <c:v>26567</c:v>
                </c:pt>
                <c:pt idx="11">
                  <c:v>7276</c:v>
                </c:pt>
                <c:pt idx="12">
                  <c:v>70487</c:v>
                </c:pt>
                <c:pt idx="13">
                  <c:v>12958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F-0F44-9637-9F1ACB0BE1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0259520"/>
        <c:axId val="780311104"/>
      </c:barChart>
      <c:catAx>
        <c:axId val="780259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0311104"/>
        <c:crosses val="autoZero"/>
        <c:auto val="1"/>
        <c:lblAlgn val="ctr"/>
        <c:lblOffset val="100"/>
        <c:noMultiLvlLbl val="0"/>
      </c:catAx>
      <c:valAx>
        <c:axId val="780311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0259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Query Performance</a:t>
            </a:r>
            <a:endParaRPr lang="zh-CN" altLang="en-US" sz="200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qp!$B$1</c:f>
              <c:strCache>
                <c:ptCount val="1"/>
                <c:pt idx="0">
                  <c:v>sr-cloud-native (64*m6id.2xl)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qp!$A$2:$A$10</c:f>
              <c:strCache>
                <c:ptCount val="9"/>
                <c:pt idx="0">
                  <c:v>QUERY14-1</c:v>
                </c:pt>
                <c:pt idx="1">
                  <c:v>QUERY14-2</c:v>
                </c:pt>
                <c:pt idx="2">
                  <c:v>QUERY65</c:v>
                </c:pt>
                <c:pt idx="3">
                  <c:v>QUERY76</c:v>
                </c:pt>
                <c:pt idx="4">
                  <c:v>QUERY87</c:v>
                </c:pt>
                <c:pt idx="5">
                  <c:v>QUERY88</c:v>
                </c:pt>
                <c:pt idx="6">
                  <c:v>QUERY93</c:v>
                </c:pt>
                <c:pt idx="7">
                  <c:v>QUERY96</c:v>
                </c:pt>
                <c:pt idx="8">
                  <c:v>QUERY99</c:v>
                </c:pt>
              </c:strCache>
            </c:strRef>
          </c:cat>
          <c:val>
            <c:numRef>
              <c:f>qp!$B$2:$B$10</c:f>
              <c:numCache>
                <c:formatCode>General</c:formatCode>
                <c:ptCount val="9"/>
                <c:pt idx="0">
                  <c:v>1719</c:v>
                </c:pt>
                <c:pt idx="1">
                  <c:v>1435</c:v>
                </c:pt>
                <c:pt idx="2">
                  <c:v>937</c:v>
                </c:pt>
                <c:pt idx="3">
                  <c:v>278</c:v>
                </c:pt>
                <c:pt idx="4">
                  <c:v>1289</c:v>
                </c:pt>
                <c:pt idx="5">
                  <c:v>1545</c:v>
                </c:pt>
                <c:pt idx="6">
                  <c:v>326</c:v>
                </c:pt>
                <c:pt idx="7">
                  <c:v>274</c:v>
                </c:pt>
                <c:pt idx="8">
                  <c:v>368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1B-7C4A-8AD2-26834E958424}"/>
            </c:ext>
          </c:extLst>
        </c:ser>
        <c:ser>
          <c:idx val="1"/>
          <c:order val="1"/>
          <c:tx>
            <c:strRef>
              <c:f>qp!$C$1</c:f>
              <c:strCache>
                <c:ptCount val="1"/>
                <c:pt idx="0">
                  <c:v>sr-cloud-native (32*m6id.2xl)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qp!$A$2:$A$10</c:f>
              <c:strCache>
                <c:ptCount val="9"/>
                <c:pt idx="0">
                  <c:v>QUERY14-1</c:v>
                </c:pt>
                <c:pt idx="1">
                  <c:v>QUERY14-2</c:v>
                </c:pt>
                <c:pt idx="2">
                  <c:v>QUERY65</c:v>
                </c:pt>
                <c:pt idx="3">
                  <c:v>QUERY76</c:v>
                </c:pt>
                <c:pt idx="4">
                  <c:v>QUERY87</c:v>
                </c:pt>
                <c:pt idx="5">
                  <c:v>QUERY88</c:v>
                </c:pt>
                <c:pt idx="6">
                  <c:v>QUERY93</c:v>
                </c:pt>
                <c:pt idx="7">
                  <c:v>QUERY96</c:v>
                </c:pt>
                <c:pt idx="8">
                  <c:v>QUERY99</c:v>
                </c:pt>
              </c:strCache>
            </c:strRef>
          </c:cat>
          <c:val>
            <c:numRef>
              <c:f>qp!$C$2:$C$10</c:f>
              <c:numCache>
                <c:formatCode>General</c:formatCode>
                <c:ptCount val="9"/>
                <c:pt idx="0">
                  <c:v>2400</c:v>
                </c:pt>
                <c:pt idx="1">
                  <c:v>2230</c:v>
                </c:pt>
                <c:pt idx="2">
                  <c:v>1430</c:v>
                </c:pt>
                <c:pt idx="3">
                  <c:v>319</c:v>
                </c:pt>
                <c:pt idx="4">
                  <c:v>1376</c:v>
                </c:pt>
                <c:pt idx="5">
                  <c:v>2453</c:v>
                </c:pt>
                <c:pt idx="6">
                  <c:v>454</c:v>
                </c:pt>
                <c:pt idx="7">
                  <c:v>376</c:v>
                </c:pt>
                <c:pt idx="8">
                  <c:v>548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1B-7C4A-8AD2-26834E958424}"/>
            </c:ext>
          </c:extLst>
        </c:ser>
        <c:ser>
          <c:idx val="2"/>
          <c:order val="2"/>
          <c:tx>
            <c:strRef>
              <c:f>qp!$D$1</c:f>
              <c:strCache>
                <c:ptCount val="1"/>
                <c:pt idx="0">
                  <c:v>sr-cloud-native (16*m6id.2xl)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qp!$A$2:$A$10</c:f>
              <c:strCache>
                <c:ptCount val="9"/>
                <c:pt idx="0">
                  <c:v>QUERY14-1</c:v>
                </c:pt>
                <c:pt idx="1">
                  <c:v>QUERY14-2</c:v>
                </c:pt>
                <c:pt idx="2">
                  <c:v>QUERY65</c:v>
                </c:pt>
                <c:pt idx="3">
                  <c:v>QUERY76</c:v>
                </c:pt>
                <c:pt idx="4">
                  <c:v>QUERY87</c:v>
                </c:pt>
                <c:pt idx="5">
                  <c:v>QUERY88</c:v>
                </c:pt>
                <c:pt idx="6">
                  <c:v>QUERY93</c:v>
                </c:pt>
                <c:pt idx="7">
                  <c:v>QUERY96</c:v>
                </c:pt>
                <c:pt idx="8">
                  <c:v>QUERY99</c:v>
                </c:pt>
              </c:strCache>
            </c:strRef>
          </c:cat>
          <c:val>
            <c:numRef>
              <c:f>qp!$D$2:$D$10</c:f>
              <c:numCache>
                <c:formatCode>General</c:formatCode>
                <c:ptCount val="9"/>
                <c:pt idx="0">
                  <c:v>4273</c:v>
                </c:pt>
                <c:pt idx="1">
                  <c:v>4086</c:v>
                </c:pt>
                <c:pt idx="2">
                  <c:v>2714</c:v>
                </c:pt>
                <c:pt idx="3">
                  <c:v>1027</c:v>
                </c:pt>
                <c:pt idx="4">
                  <c:v>2696</c:v>
                </c:pt>
                <c:pt idx="5">
                  <c:v>3660</c:v>
                </c:pt>
                <c:pt idx="6">
                  <c:v>1640</c:v>
                </c:pt>
                <c:pt idx="7">
                  <c:v>689</c:v>
                </c:pt>
                <c:pt idx="8">
                  <c:v>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1B-7C4A-8AD2-26834E958424}"/>
            </c:ext>
          </c:extLst>
        </c:ser>
        <c:ser>
          <c:idx val="3"/>
          <c:order val="3"/>
          <c:tx>
            <c:strRef>
              <c:f>qp!$E$1</c:f>
              <c:strCache>
                <c:ptCount val="1"/>
                <c:pt idx="0">
                  <c:v>sr-cloud-native (8*m6id.2xl)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qp!$A$2:$A$10</c:f>
              <c:strCache>
                <c:ptCount val="9"/>
                <c:pt idx="0">
                  <c:v>QUERY14-1</c:v>
                </c:pt>
                <c:pt idx="1">
                  <c:v>QUERY14-2</c:v>
                </c:pt>
                <c:pt idx="2">
                  <c:v>QUERY65</c:v>
                </c:pt>
                <c:pt idx="3">
                  <c:v>QUERY76</c:v>
                </c:pt>
                <c:pt idx="4">
                  <c:v>QUERY87</c:v>
                </c:pt>
                <c:pt idx="5">
                  <c:v>QUERY88</c:v>
                </c:pt>
                <c:pt idx="6">
                  <c:v>QUERY93</c:v>
                </c:pt>
                <c:pt idx="7">
                  <c:v>QUERY96</c:v>
                </c:pt>
                <c:pt idx="8">
                  <c:v>QUERY99</c:v>
                </c:pt>
              </c:strCache>
            </c:strRef>
          </c:cat>
          <c:val>
            <c:numRef>
              <c:f>qp!$E$2:$E$10</c:f>
              <c:numCache>
                <c:formatCode>General</c:formatCode>
                <c:ptCount val="9"/>
                <c:pt idx="0">
                  <c:v>9142</c:v>
                </c:pt>
                <c:pt idx="1">
                  <c:v>8536</c:v>
                </c:pt>
                <c:pt idx="2">
                  <c:v>5193</c:v>
                </c:pt>
                <c:pt idx="3">
                  <c:v>2455</c:v>
                </c:pt>
                <c:pt idx="4">
                  <c:v>5978</c:v>
                </c:pt>
                <c:pt idx="5">
                  <c:v>7722</c:v>
                </c:pt>
                <c:pt idx="6">
                  <c:v>3408</c:v>
                </c:pt>
                <c:pt idx="7">
                  <c:v>1598</c:v>
                </c:pt>
                <c:pt idx="8">
                  <c:v>1867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1B-7C4A-8AD2-26834E958424}"/>
            </c:ext>
          </c:extLst>
        </c:ser>
        <c:ser>
          <c:idx val="4"/>
          <c:order val="4"/>
          <c:tx>
            <c:strRef>
              <c:f>qp!$F$1</c:f>
              <c:strCache>
                <c:ptCount val="1"/>
                <c:pt idx="0">
                  <c:v>sr-cloud-native (4*m6id.2xl)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qp!$A$2:$A$10</c:f>
              <c:strCache>
                <c:ptCount val="9"/>
                <c:pt idx="0">
                  <c:v>QUERY14-1</c:v>
                </c:pt>
                <c:pt idx="1">
                  <c:v>QUERY14-2</c:v>
                </c:pt>
                <c:pt idx="2">
                  <c:v>QUERY65</c:v>
                </c:pt>
                <c:pt idx="3">
                  <c:v>QUERY76</c:v>
                </c:pt>
                <c:pt idx="4">
                  <c:v>QUERY87</c:v>
                </c:pt>
                <c:pt idx="5">
                  <c:v>QUERY88</c:v>
                </c:pt>
                <c:pt idx="6">
                  <c:v>QUERY93</c:v>
                </c:pt>
                <c:pt idx="7">
                  <c:v>QUERY96</c:v>
                </c:pt>
                <c:pt idx="8">
                  <c:v>QUERY99</c:v>
                </c:pt>
              </c:strCache>
            </c:strRef>
          </c:cat>
          <c:val>
            <c:numRef>
              <c:f>qp!$F$2:$F$10</c:f>
              <c:numCache>
                <c:formatCode>General</c:formatCode>
                <c:ptCount val="9"/>
                <c:pt idx="0">
                  <c:v>18439</c:v>
                </c:pt>
                <c:pt idx="1">
                  <c:v>17125</c:v>
                </c:pt>
                <c:pt idx="2">
                  <c:v>10411</c:v>
                </c:pt>
                <c:pt idx="3">
                  <c:v>4766</c:v>
                </c:pt>
                <c:pt idx="4">
                  <c:v>12278</c:v>
                </c:pt>
                <c:pt idx="5">
                  <c:v>14898</c:v>
                </c:pt>
                <c:pt idx="6">
                  <c:v>6576</c:v>
                </c:pt>
                <c:pt idx="7">
                  <c:v>3869</c:v>
                </c:pt>
                <c:pt idx="8">
                  <c:v>4475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1B-7C4A-8AD2-26834E958424}"/>
            </c:ext>
          </c:extLst>
        </c:ser>
        <c:ser>
          <c:idx val="5"/>
          <c:order val="5"/>
          <c:tx>
            <c:strRef>
              <c:f>qp!$G$1</c:f>
              <c:strCache>
                <c:ptCount val="1"/>
                <c:pt idx="0">
                  <c:v>sr-cloud-native (2*m6id.2xl)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qp!$A$2:$A$10</c:f>
              <c:strCache>
                <c:ptCount val="9"/>
                <c:pt idx="0">
                  <c:v>QUERY14-1</c:v>
                </c:pt>
                <c:pt idx="1">
                  <c:v>QUERY14-2</c:v>
                </c:pt>
                <c:pt idx="2">
                  <c:v>QUERY65</c:v>
                </c:pt>
                <c:pt idx="3">
                  <c:v>QUERY76</c:v>
                </c:pt>
                <c:pt idx="4">
                  <c:v>QUERY87</c:v>
                </c:pt>
                <c:pt idx="5">
                  <c:v>QUERY88</c:v>
                </c:pt>
                <c:pt idx="6">
                  <c:v>QUERY93</c:v>
                </c:pt>
                <c:pt idx="7">
                  <c:v>QUERY96</c:v>
                </c:pt>
                <c:pt idx="8">
                  <c:v>QUERY99</c:v>
                </c:pt>
              </c:strCache>
            </c:strRef>
          </c:cat>
          <c:val>
            <c:numRef>
              <c:f>qp!$G$2:$G$10</c:f>
              <c:numCache>
                <c:formatCode>General</c:formatCode>
                <c:ptCount val="9"/>
                <c:pt idx="0">
                  <c:v>35829</c:v>
                </c:pt>
                <c:pt idx="1">
                  <c:v>33427</c:v>
                </c:pt>
                <c:pt idx="2">
                  <c:v>22951</c:v>
                </c:pt>
                <c:pt idx="3">
                  <c:v>11941</c:v>
                </c:pt>
                <c:pt idx="4">
                  <c:v>25560</c:v>
                </c:pt>
                <c:pt idx="5">
                  <c:v>29475</c:v>
                </c:pt>
                <c:pt idx="6">
                  <c:v>17553</c:v>
                </c:pt>
                <c:pt idx="7">
                  <c:v>8139</c:v>
                </c:pt>
                <c:pt idx="8">
                  <c:v>8456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71B-7C4A-8AD2-26834E958424}"/>
            </c:ext>
          </c:extLst>
        </c:ser>
        <c:ser>
          <c:idx val="6"/>
          <c:order val="6"/>
          <c:tx>
            <c:strRef>
              <c:f>qp!$H$1</c:f>
              <c:strCache>
                <c:ptCount val="1"/>
                <c:pt idx="0">
                  <c:v>sr-cloud-native (1*m6id.2xl)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qp!$A$2:$A$10</c:f>
              <c:strCache>
                <c:ptCount val="9"/>
                <c:pt idx="0">
                  <c:v>QUERY14-1</c:v>
                </c:pt>
                <c:pt idx="1">
                  <c:v>QUERY14-2</c:v>
                </c:pt>
                <c:pt idx="2">
                  <c:v>QUERY65</c:v>
                </c:pt>
                <c:pt idx="3">
                  <c:v>QUERY76</c:v>
                </c:pt>
                <c:pt idx="4">
                  <c:v>QUERY87</c:v>
                </c:pt>
                <c:pt idx="5">
                  <c:v>QUERY88</c:v>
                </c:pt>
                <c:pt idx="6">
                  <c:v>QUERY93</c:v>
                </c:pt>
                <c:pt idx="7">
                  <c:v>QUERY96</c:v>
                </c:pt>
                <c:pt idx="8">
                  <c:v>QUERY99</c:v>
                </c:pt>
              </c:strCache>
            </c:strRef>
          </c:cat>
          <c:val>
            <c:numRef>
              <c:f>qp!$H$2:$H$10</c:f>
              <c:numCache>
                <c:formatCode>General</c:formatCode>
                <c:ptCount val="9"/>
                <c:pt idx="0">
                  <c:v>68102</c:v>
                </c:pt>
                <c:pt idx="1">
                  <c:v>63006</c:v>
                </c:pt>
                <c:pt idx="2">
                  <c:v>42532</c:v>
                </c:pt>
                <c:pt idx="3">
                  <c:v>54208</c:v>
                </c:pt>
                <c:pt idx="4">
                  <c:v>48000</c:v>
                </c:pt>
                <c:pt idx="5">
                  <c:v>59691</c:v>
                </c:pt>
                <c:pt idx="6">
                  <c:v>58469</c:v>
                </c:pt>
                <c:pt idx="7">
                  <c:v>26310</c:v>
                </c:pt>
                <c:pt idx="8">
                  <c:v>16656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71B-7C4A-8AD2-26834E958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0312768"/>
        <c:axId val="780324416"/>
      </c:barChart>
      <c:catAx>
        <c:axId val="78031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0324416"/>
        <c:crosses val="autoZero"/>
        <c:auto val="1"/>
        <c:lblAlgn val="ctr"/>
        <c:lblOffset val="100"/>
        <c:noMultiLvlLbl val="0"/>
      </c:catAx>
      <c:valAx>
        <c:axId val="780324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0312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dirty="0">
                <a:solidFill>
                  <a:schemeClr val="bg1"/>
                </a:solidFill>
              </a:rPr>
              <a:t>TPC-DS 1T Total Query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Sheet2!$B$1:$H$1</c:f>
              <c:strCache>
                <c:ptCount val="7"/>
                <c:pt idx="0">
                  <c:v>1CN</c:v>
                </c:pt>
                <c:pt idx="1">
                  <c:v>2CN</c:v>
                </c:pt>
                <c:pt idx="2">
                  <c:v>4CN</c:v>
                </c:pt>
                <c:pt idx="3">
                  <c:v>8CN</c:v>
                </c:pt>
                <c:pt idx="4">
                  <c:v>16CN</c:v>
                </c:pt>
                <c:pt idx="5">
                  <c:v>32CN</c:v>
                </c:pt>
                <c:pt idx="6">
                  <c:v>64CN</c:v>
                </c:pt>
              </c:strCache>
            </c:strRef>
          </c:cat>
          <c:val>
            <c:numRef>
              <c:f>Sheet2!$B$2:$H$2</c:f>
              <c:numCache>
                <c:formatCode>General</c:formatCode>
                <c:ptCount val="7"/>
                <c:pt idx="0">
                  <c:v>1430959</c:v>
                </c:pt>
                <c:pt idx="1">
                  <c:v>886030</c:v>
                </c:pt>
                <c:pt idx="2">
                  <c:v>614613</c:v>
                </c:pt>
                <c:pt idx="3">
                  <c:v>391121</c:v>
                </c:pt>
                <c:pt idx="4">
                  <c:v>203319</c:v>
                </c:pt>
                <c:pt idx="5">
                  <c:v>115662</c:v>
                </c:pt>
                <c:pt idx="6">
                  <c:v>93149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7B-CE4C-9C78-F23E78BEF4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5307247"/>
        <c:axId val="145313071"/>
      </c:lineChart>
      <c:catAx>
        <c:axId val="145307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313071"/>
        <c:crosses val="autoZero"/>
        <c:auto val="1"/>
        <c:lblAlgn val="ctr"/>
        <c:lblOffset val="100"/>
        <c:noMultiLvlLbl val="0"/>
      </c:catAx>
      <c:valAx>
        <c:axId val="1453130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307247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F9B84EA-7D68-4D60-9CB1-D50884785D1C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734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7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0.png"/><Relationship Id="rId3" Type="http://schemas.openxmlformats.org/officeDocument/2006/relationships/tags" Target="../tags/tag53.xml"/><Relationship Id="rId7" Type="http://schemas.openxmlformats.org/officeDocument/2006/relationships/image" Target="../media/image12.png"/><Relationship Id="rId12" Type="http://schemas.openxmlformats.org/officeDocument/2006/relationships/image" Target="../media/image28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1.png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4" Type="http://schemas.openxmlformats.org/officeDocument/2006/relationships/tags" Target="../tags/tag54.xml"/><Relationship Id="rId9" Type="http://schemas.openxmlformats.org/officeDocument/2006/relationships/image" Target="../media/image31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0.png"/><Relationship Id="rId3" Type="http://schemas.openxmlformats.org/officeDocument/2006/relationships/tags" Target="../tags/tag57.xml"/><Relationship Id="rId7" Type="http://schemas.openxmlformats.org/officeDocument/2006/relationships/image" Target="../media/image12.png"/><Relationship Id="rId12" Type="http://schemas.openxmlformats.org/officeDocument/2006/relationships/image" Target="../media/image28.png"/><Relationship Id="rId17" Type="http://schemas.openxmlformats.org/officeDocument/2006/relationships/image" Target="../media/image44.png"/><Relationship Id="rId2" Type="http://schemas.openxmlformats.org/officeDocument/2006/relationships/tags" Target="../tags/tag56.xml"/><Relationship Id="rId16" Type="http://schemas.openxmlformats.org/officeDocument/2006/relationships/image" Target="../media/image43.png"/><Relationship Id="rId1" Type="http://schemas.openxmlformats.org/officeDocument/2006/relationships/tags" Target="../tags/tag55.xml"/><Relationship Id="rId6" Type="http://schemas.openxmlformats.org/officeDocument/2006/relationships/image" Target="../media/image1.png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42.png"/><Relationship Id="rId10" Type="http://schemas.openxmlformats.org/officeDocument/2006/relationships/image" Target="../media/image20.png"/><Relationship Id="rId4" Type="http://schemas.openxmlformats.org/officeDocument/2006/relationships/tags" Target="../tags/tag58.xml"/><Relationship Id="rId9" Type="http://schemas.openxmlformats.org/officeDocument/2006/relationships/image" Target="../media/image31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84.xml"/><Relationship Id="rId21" Type="http://schemas.openxmlformats.org/officeDocument/2006/relationships/tags" Target="../tags/tag79.xml"/><Relationship Id="rId42" Type="http://schemas.openxmlformats.org/officeDocument/2006/relationships/tags" Target="../tags/tag100.xml"/><Relationship Id="rId47" Type="http://schemas.openxmlformats.org/officeDocument/2006/relationships/tags" Target="../tags/tag105.xml"/><Relationship Id="rId63" Type="http://schemas.openxmlformats.org/officeDocument/2006/relationships/tags" Target="../tags/tag121.xml"/><Relationship Id="rId68" Type="http://schemas.openxmlformats.org/officeDocument/2006/relationships/tags" Target="../tags/tag126.xml"/><Relationship Id="rId16" Type="http://schemas.openxmlformats.org/officeDocument/2006/relationships/tags" Target="../tags/tag74.xml"/><Relationship Id="rId11" Type="http://schemas.openxmlformats.org/officeDocument/2006/relationships/tags" Target="../tags/tag69.xml"/><Relationship Id="rId32" Type="http://schemas.openxmlformats.org/officeDocument/2006/relationships/tags" Target="../tags/tag90.xml"/><Relationship Id="rId37" Type="http://schemas.openxmlformats.org/officeDocument/2006/relationships/tags" Target="../tags/tag95.xml"/><Relationship Id="rId53" Type="http://schemas.openxmlformats.org/officeDocument/2006/relationships/tags" Target="../tags/tag111.xml"/><Relationship Id="rId58" Type="http://schemas.openxmlformats.org/officeDocument/2006/relationships/tags" Target="../tags/tag116.xml"/><Relationship Id="rId74" Type="http://schemas.openxmlformats.org/officeDocument/2006/relationships/tags" Target="../tags/tag132.xml"/><Relationship Id="rId79" Type="http://schemas.openxmlformats.org/officeDocument/2006/relationships/image" Target="../media/image31.png"/><Relationship Id="rId5" Type="http://schemas.openxmlformats.org/officeDocument/2006/relationships/tags" Target="../tags/tag63.xml"/><Relationship Id="rId61" Type="http://schemas.openxmlformats.org/officeDocument/2006/relationships/tags" Target="../tags/tag119.xml"/><Relationship Id="rId82" Type="http://schemas.openxmlformats.org/officeDocument/2006/relationships/image" Target="../media/image28.png"/><Relationship Id="rId19" Type="http://schemas.openxmlformats.org/officeDocument/2006/relationships/tags" Target="../tags/tag77.xml"/><Relationship Id="rId14" Type="http://schemas.openxmlformats.org/officeDocument/2006/relationships/tags" Target="../tags/tag72.xml"/><Relationship Id="rId22" Type="http://schemas.openxmlformats.org/officeDocument/2006/relationships/tags" Target="../tags/tag80.xml"/><Relationship Id="rId27" Type="http://schemas.openxmlformats.org/officeDocument/2006/relationships/tags" Target="../tags/tag85.xml"/><Relationship Id="rId30" Type="http://schemas.openxmlformats.org/officeDocument/2006/relationships/tags" Target="../tags/tag88.xml"/><Relationship Id="rId35" Type="http://schemas.openxmlformats.org/officeDocument/2006/relationships/tags" Target="../tags/tag93.xml"/><Relationship Id="rId43" Type="http://schemas.openxmlformats.org/officeDocument/2006/relationships/tags" Target="../tags/tag101.xml"/><Relationship Id="rId48" Type="http://schemas.openxmlformats.org/officeDocument/2006/relationships/tags" Target="../tags/tag106.xml"/><Relationship Id="rId56" Type="http://schemas.openxmlformats.org/officeDocument/2006/relationships/tags" Target="../tags/tag114.xml"/><Relationship Id="rId64" Type="http://schemas.openxmlformats.org/officeDocument/2006/relationships/tags" Target="../tags/tag122.xml"/><Relationship Id="rId69" Type="http://schemas.openxmlformats.org/officeDocument/2006/relationships/tags" Target="../tags/tag127.xml"/><Relationship Id="rId77" Type="http://schemas.openxmlformats.org/officeDocument/2006/relationships/image" Target="../media/image12.png"/><Relationship Id="rId8" Type="http://schemas.openxmlformats.org/officeDocument/2006/relationships/tags" Target="../tags/tag66.xml"/><Relationship Id="rId51" Type="http://schemas.openxmlformats.org/officeDocument/2006/relationships/tags" Target="../tags/tag109.xml"/><Relationship Id="rId72" Type="http://schemas.openxmlformats.org/officeDocument/2006/relationships/tags" Target="../tags/tag130.xml"/><Relationship Id="rId80" Type="http://schemas.openxmlformats.org/officeDocument/2006/relationships/image" Target="../media/image20.png"/><Relationship Id="rId3" Type="http://schemas.openxmlformats.org/officeDocument/2006/relationships/tags" Target="../tags/tag61.xml"/><Relationship Id="rId12" Type="http://schemas.openxmlformats.org/officeDocument/2006/relationships/tags" Target="../tags/tag70.xml"/><Relationship Id="rId17" Type="http://schemas.openxmlformats.org/officeDocument/2006/relationships/tags" Target="../tags/tag75.xml"/><Relationship Id="rId25" Type="http://schemas.openxmlformats.org/officeDocument/2006/relationships/tags" Target="../tags/tag83.xml"/><Relationship Id="rId33" Type="http://schemas.openxmlformats.org/officeDocument/2006/relationships/tags" Target="../tags/tag91.xml"/><Relationship Id="rId38" Type="http://schemas.openxmlformats.org/officeDocument/2006/relationships/tags" Target="../tags/tag96.xml"/><Relationship Id="rId46" Type="http://schemas.openxmlformats.org/officeDocument/2006/relationships/tags" Target="../tags/tag104.xml"/><Relationship Id="rId59" Type="http://schemas.openxmlformats.org/officeDocument/2006/relationships/tags" Target="../tags/tag117.xml"/><Relationship Id="rId67" Type="http://schemas.openxmlformats.org/officeDocument/2006/relationships/tags" Target="../tags/tag125.xml"/><Relationship Id="rId20" Type="http://schemas.openxmlformats.org/officeDocument/2006/relationships/tags" Target="../tags/tag78.xml"/><Relationship Id="rId41" Type="http://schemas.openxmlformats.org/officeDocument/2006/relationships/tags" Target="../tags/tag99.xml"/><Relationship Id="rId54" Type="http://schemas.openxmlformats.org/officeDocument/2006/relationships/tags" Target="../tags/tag112.xml"/><Relationship Id="rId62" Type="http://schemas.openxmlformats.org/officeDocument/2006/relationships/tags" Target="../tags/tag120.xml"/><Relationship Id="rId70" Type="http://schemas.openxmlformats.org/officeDocument/2006/relationships/tags" Target="../tags/tag128.xml"/><Relationship Id="rId75" Type="http://schemas.openxmlformats.org/officeDocument/2006/relationships/slideLayout" Target="../slideLayouts/slideLayout2.xml"/><Relationship Id="rId83" Type="http://schemas.openxmlformats.org/officeDocument/2006/relationships/image" Target="../media/image10.png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5" Type="http://schemas.openxmlformats.org/officeDocument/2006/relationships/tags" Target="../tags/tag73.xml"/><Relationship Id="rId23" Type="http://schemas.openxmlformats.org/officeDocument/2006/relationships/tags" Target="../tags/tag81.xml"/><Relationship Id="rId28" Type="http://schemas.openxmlformats.org/officeDocument/2006/relationships/tags" Target="../tags/tag86.xml"/><Relationship Id="rId36" Type="http://schemas.openxmlformats.org/officeDocument/2006/relationships/tags" Target="../tags/tag94.xml"/><Relationship Id="rId49" Type="http://schemas.openxmlformats.org/officeDocument/2006/relationships/tags" Target="../tags/tag107.xml"/><Relationship Id="rId57" Type="http://schemas.openxmlformats.org/officeDocument/2006/relationships/tags" Target="../tags/tag115.xml"/><Relationship Id="rId10" Type="http://schemas.openxmlformats.org/officeDocument/2006/relationships/tags" Target="../tags/tag68.xml"/><Relationship Id="rId31" Type="http://schemas.openxmlformats.org/officeDocument/2006/relationships/tags" Target="../tags/tag89.xml"/><Relationship Id="rId44" Type="http://schemas.openxmlformats.org/officeDocument/2006/relationships/tags" Target="../tags/tag102.xml"/><Relationship Id="rId52" Type="http://schemas.openxmlformats.org/officeDocument/2006/relationships/tags" Target="../tags/tag110.xml"/><Relationship Id="rId60" Type="http://schemas.openxmlformats.org/officeDocument/2006/relationships/tags" Target="../tags/tag118.xml"/><Relationship Id="rId65" Type="http://schemas.openxmlformats.org/officeDocument/2006/relationships/tags" Target="../tags/tag123.xml"/><Relationship Id="rId73" Type="http://schemas.openxmlformats.org/officeDocument/2006/relationships/tags" Target="../tags/tag131.xml"/><Relationship Id="rId78" Type="http://schemas.openxmlformats.org/officeDocument/2006/relationships/image" Target="../media/image26.png"/><Relationship Id="rId81" Type="http://schemas.openxmlformats.org/officeDocument/2006/relationships/image" Target="../media/image27.png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3" Type="http://schemas.openxmlformats.org/officeDocument/2006/relationships/tags" Target="../tags/tag71.xml"/><Relationship Id="rId18" Type="http://schemas.openxmlformats.org/officeDocument/2006/relationships/tags" Target="../tags/tag76.xml"/><Relationship Id="rId39" Type="http://schemas.openxmlformats.org/officeDocument/2006/relationships/tags" Target="../tags/tag97.xml"/><Relationship Id="rId34" Type="http://schemas.openxmlformats.org/officeDocument/2006/relationships/tags" Target="../tags/tag92.xml"/><Relationship Id="rId50" Type="http://schemas.openxmlformats.org/officeDocument/2006/relationships/tags" Target="../tags/tag108.xml"/><Relationship Id="rId55" Type="http://schemas.openxmlformats.org/officeDocument/2006/relationships/tags" Target="../tags/tag113.xml"/><Relationship Id="rId76" Type="http://schemas.openxmlformats.org/officeDocument/2006/relationships/image" Target="../media/image1.png"/><Relationship Id="rId7" Type="http://schemas.openxmlformats.org/officeDocument/2006/relationships/tags" Target="../tags/tag65.xml"/><Relationship Id="rId71" Type="http://schemas.openxmlformats.org/officeDocument/2006/relationships/tags" Target="../tags/tag129.xml"/><Relationship Id="rId2" Type="http://schemas.openxmlformats.org/officeDocument/2006/relationships/tags" Target="../tags/tag60.xml"/><Relationship Id="rId29" Type="http://schemas.openxmlformats.org/officeDocument/2006/relationships/tags" Target="../tags/tag87.xml"/><Relationship Id="rId24" Type="http://schemas.openxmlformats.org/officeDocument/2006/relationships/tags" Target="../tags/tag82.xml"/><Relationship Id="rId40" Type="http://schemas.openxmlformats.org/officeDocument/2006/relationships/tags" Target="../tags/tag98.xml"/><Relationship Id="rId45" Type="http://schemas.openxmlformats.org/officeDocument/2006/relationships/tags" Target="../tags/tag103.xml"/><Relationship Id="rId66" Type="http://schemas.openxmlformats.org/officeDocument/2006/relationships/tags" Target="../tags/tag1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3.xml"/><Relationship Id="rId6" Type="http://schemas.openxmlformats.org/officeDocument/2006/relationships/image" Target="../media/image27.png"/><Relationship Id="rId11" Type="http://schemas.openxmlformats.org/officeDocument/2006/relationships/image" Target="../media/image49.png"/><Relationship Id="rId5" Type="http://schemas.openxmlformats.org/officeDocument/2006/relationships/image" Target="../media/image26.png"/><Relationship Id="rId15" Type="http://schemas.openxmlformats.org/officeDocument/2006/relationships/image" Target="../media/image52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Relationship Id="rId1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image" Target="../media/image26.png"/><Relationship Id="rId18" Type="http://schemas.openxmlformats.org/officeDocument/2006/relationships/image" Target="../media/image10.png"/><Relationship Id="rId3" Type="http://schemas.openxmlformats.org/officeDocument/2006/relationships/tags" Target="../tags/tag136.xml"/><Relationship Id="rId21" Type="http://schemas.openxmlformats.org/officeDocument/2006/relationships/image" Target="../media/image54.png"/><Relationship Id="rId7" Type="http://schemas.openxmlformats.org/officeDocument/2006/relationships/tags" Target="../tags/tag140.xml"/><Relationship Id="rId12" Type="http://schemas.openxmlformats.org/officeDocument/2006/relationships/image" Target="../media/image12.png"/><Relationship Id="rId17" Type="http://schemas.openxmlformats.org/officeDocument/2006/relationships/image" Target="../media/image28.png"/><Relationship Id="rId2" Type="http://schemas.openxmlformats.org/officeDocument/2006/relationships/tags" Target="../tags/tag135.xml"/><Relationship Id="rId16" Type="http://schemas.openxmlformats.org/officeDocument/2006/relationships/image" Target="../media/image27.png"/><Relationship Id="rId20" Type="http://schemas.openxmlformats.org/officeDocument/2006/relationships/image" Target="../media/image53.png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image" Target="../media/image1.png"/><Relationship Id="rId5" Type="http://schemas.openxmlformats.org/officeDocument/2006/relationships/tags" Target="../tags/tag138.xml"/><Relationship Id="rId15" Type="http://schemas.openxmlformats.org/officeDocument/2006/relationships/image" Target="../media/image20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7.png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155.xml"/><Relationship Id="rId18" Type="http://schemas.openxmlformats.org/officeDocument/2006/relationships/tags" Target="../tags/tag160.xml"/><Relationship Id="rId26" Type="http://schemas.openxmlformats.org/officeDocument/2006/relationships/tags" Target="../tags/tag168.xml"/><Relationship Id="rId3" Type="http://schemas.openxmlformats.org/officeDocument/2006/relationships/tags" Target="../tags/tag145.xml"/><Relationship Id="rId21" Type="http://schemas.openxmlformats.org/officeDocument/2006/relationships/tags" Target="../tags/tag163.xml"/><Relationship Id="rId34" Type="http://schemas.openxmlformats.org/officeDocument/2006/relationships/image" Target="../media/image28.png"/><Relationship Id="rId7" Type="http://schemas.openxmlformats.org/officeDocument/2006/relationships/tags" Target="../tags/tag149.xml"/><Relationship Id="rId12" Type="http://schemas.openxmlformats.org/officeDocument/2006/relationships/tags" Target="../tags/tag154.xml"/><Relationship Id="rId17" Type="http://schemas.openxmlformats.org/officeDocument/2006/relationships/tags" Target="../tags/tag159.xml"/><Relationship Id="rId25" Type="http://schemas.openxmlformats.org/officeDocument/2006/relationships/tags" Target="../tags/tag167.xml"/><Relationship Id="rId33" Type="http://schemas.openxmlformats.org/officeDocument/2006/relationships/image" Target="../media/image27.png"/><Relationship Id="rId2" Type="http://schemas.openxmlformats.org/officeDocument/2006/relationships/tags" Target="../tags/tag144.xml"/><Relationship Id="rId16" Type="http://schemas.openxmlformats.org/officeDocument/2006/relationships/tags" Target="../tags/tag158.xml"/><Relationship Id="rId20" Type="http://schemas.openxmlformats.org/officeDocument/2006/relationships/tags" Target="../tags/tag162.xml"/><Relationship Id="rId29" Type="http://schemas.openxmlformats.org/officeDocument/2006/relationships/notesSlide" Target="../notesSlides/notesSlide1.xml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11" Type="http://schemas.openxmlformats.org/officeDocument/2006/relationships/tags" Target="../tags/tag153.xml"/><Relationship Id="rId24" Type="http://schemas.openxmlformats.org/officeDocument/2006/relationships/tags" Target="../tags/tag166.xml"/><Relationship Id="rId32" Type="http://schemas.openxmlformats.org/officeDocument/2006/relationships/image" Target="../media/image26.png"/><Relationship Id="rId5" Type="http://schemas.openxmlformats.org/officeDocument/2006/relationships/tags" Target="../tags/tag147.xml"/><Relationship Id="rId15" Type="http://schemas.openxmlformats.org/officeDocument/2006/relationships/tags" Target="../tags/tag157.xml"/><Relationship Id="rId23" Type="http://schemas.openxmlformats.org/officeDocument/2006/relationships/tags" Target="../tags/tag165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52.xml"/><Relationship Id="rId19" Type="http://schemas.openxmlformats.org/officeDocument/2006/relationships/tags" Target="../tags/tag161.xml"/><Relationship Id="rId31" Type="http://schemas.openxmlformats.org/officeDocument/2006/relationships/image" Target="../media/image12.png"/><Relationship Id="rId4" Type="http://schemas.openxmlformats.org/officeDocument/2006/relationships/tags" Target="../tags/tag146.xml"/><Relationship Id="rId9" Type="http://schemas.openxmlformats.org/officeDocument/2006/relationships/tags" Target="../tags/tag151.xml"/><Relationship Id="rId14" Type="http://schemas.openxmlformats.org/officeDocument/2006/relationships/tags" Target="../tags/tag156.xml"/><Relationship Id="rId22" Type="http://schemas.openxmlformats.org/officeDocument/2006/relationships/tags" Target="../tags/tag164.xml"/><Relationship Id="rId27" Type="http://schemas.openxmlformats.org/officeDocument/2006/relationships/tags" Target="../tags/tag169.xml"/><Relationship Id="rId30" Type="http://schemas.openxmlformats.org/officeDocument/2006/relationships/image" Target="../media/image1.png"/><Relationship Id="rId35" Type="http://schemas.openxmlformats.org/officeDocument/2006/relationships/image" Target="../media/image10.png"/><Relationship Id="rId8" Type="http://schemas.openxmlformats.org/officeDocument/2006/relationships/tags" Target="../tags/tag15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0.png"/><Relationship Id="rId5" Type="http://schemas.openxmlformats.org/officeDocument/2006/relationships/image" Target="../media/image55.png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0.png"/><Relationship Id="rId5" Type="http://schemas.openxmlformats.org/officeDocument/2006/relationships/image" Target="../media/image55.png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7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10" Type="http://schemas.openxmlformats.org/officeDocument/2006/relationships/chart" Target="../charts/chart4.xml"/><Relationship Id="rId4" Type="http://schemas.openxmlformats.org/officeDocument/2006/relationships/image" Target="../media/image26.png"/><Relationship Id="rId9" Type="http://schemas.openxmlformats.org/officeDocument/2006/relationships/chart" Target="../charts/char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8.png"/><Relationship Id="rId5" Type="http://schemas.openxmlformats.org/officeDocument/2006/relationships/image" Target="../media/image29.png"/><Relationship Id="rId10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27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0.png"/><Relationship Id="rId10" Type="http://schemas.openxmlformats.org/officeDocument/2006/relationships/image" Target="../media/image69.png"/><Relationship Id="rId4" Type="http://schemas.openxmlformats.org/officeDocument/2006/relationships/image" Target="../media/image26.png"/><Relationship Id="rId9" Type="http://schemas.openxmlformats.org/officeDocument/2006/relationships/image" Target="../media/image68.pn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10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image" Target="../media/image1.png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image" Target="../media/image27.png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image" Target="../media/image12.png"/><Relationship Id="rId45" Type="http://schemas.openxmlformats.org/officeDocument/2006/relationships/image" Target="../media/image10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image" Target="../media/image30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image" Target="../media/image28.png"/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slideLayout" Target="../slideLayouts/slideLayout2.xml"/><Relationship Id="rId20" Type="http://schemas.openxmlformats.org/officeDocument/2006/relationships/tags" Target="../tags/tag20.xml"/><Relationship Id="rId41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tags" Target="../tags/tag50.xml"/><Relationship Id="rId18" Type="http://schemas.openxmlformats.org/officeDocument/2006/relationships/image" Target="../media/image27.png"/><Relationship Id="rId26" Type="http://schemas.openxmlformats.org/officeDocument/2006/relationships/image" Target="../media/image39.png"/><Relationship Id="rId3" Type="http://schemas.openxmlformats.org/officeDocument/2006/relationships/tags" Target="../tags/tag40.xml"/><Relationship Id="rId21" Type="http://schemas.openxmlformats.org/officeDocument/2006/relationships/image" Target="../media/image31.png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image" Target="../media/image26.png"/><Relationship Id="rId25" Type="http://schemas.openxmlformats.org/officeDocument/2006/relationships/image" Target="../media/image38.png"/><Relationship Id="rId2" Type="http://schemas.openxmlformats.org/officeDocument/2006/relationships/tags" Target="../tags/tag39.xml"/><Relationship Id="rId16" Type="http://schemas.openxmlformats.org/officeDocument/2006/relationships/image" Target="../media/image12.png"/><Relationship Id="rId20" Type="http://schemas.openxmlformats.org/officeDocument/2006/relationships/image" Target="../media/image30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24" Type="http://schemas.openxmlformats.org/officeDocument/2006/relationships/image" Target="../media/image37.png"/><Relationship Id="rId5" Type="http://schemas.openxmlformats.org/officeDocument/2006/relationships/tags" Target="../tags/tag42.xml"/><Relationship Id="rId15" Type="http://schemas.openxmlformats.org/officeDocument/2006/relationships/image" Target="../media/image1.png"/><Relationship Id="rId23" Type="http://schemas.openxmlformats.org/officeDocument/2006/relationships/image" Target="../media/image36.png"/><Relationship Id="rId10" Type="http://schemas.openxmlformats.org/officeDocument/2006/relationships/tags" Target="../tags/tag47.xml"/><Relationship Id="rId19" Type="http://schemas.openxmlformats.org/officeDocument/2006/relationships/image" Target="../media/image28.png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20.pn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103" name="image 1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9331" y="478409"/>
            <a:ext cx="3132709" cy="357632"/>
          </a:xfrm>
          <a:prstGeom prst="rect">
            <a:avLst/>
          </a:prstGeom>
        </p:spPr>
      </p:pic>
      <p:pic>
        <p:nvPicPr>
          <p:cNvPr id="9104" name="image 1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4598" y="767080"/>
            <a:ext cx="3132709" cy="296037"/>
          </a:xfrm>
          <a:prstGeom prst="rect">
            <a:avLst/>
          </a:prstGeom>
        </p:spPr>
      </p:pic>
      <p:pic>
        <p:nvPicPr>
          <p:cNvPr id="9106" name="image 1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658999" y="3870833"/>
            <a:ext cx="2494280" cy="337185"/>
          </a:xfrm>
          <a:prstGeom prst="rect">
            <a:avLst/>
          </a:prstGeom>
        </p:spPr>
      </p:pic>
      <p:grpSp>
        <p:nvGrpSpPr>
          <p:cNvPr id="108" name="组合 108"/>
          <p:cNvGrpSpPr/>
          <p:nvPr/>
        </p:nvGrpSpPr>
        <p:grpSpPr>
          <a:xfrm>
            <a:off x="3497389" y="4277952"/>
            <a:ext cx="219836" cy="219836"/>
            <a:chOff x="2422271" y="3904615"/>
            <a:chExt cx="219836" cy="219836"/>
          </a:xfrm>
        </p:grpSpPr>
        <p:sp>
          <p:nvSpPr>
            <p:cNvPr id="109" name="Object 109"/>
            <p:cNvSpPr txBox="1"/>
            <p:nvPr/>
          </p:nvSpPr>
          <p:spPr>
            <a:xfrm>
              <a:off x="2422271" y="3904615"/>
              <a:ext cx="219836" cy="219836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sp>
          <p:nvSpPr>
            <p:cNvPr id="1010" name="Object 1010"/>
            <p:cNvSpPr txBox="1"/>
            <p:nvPr/>
          </p:nvSpPr>
          <p:spPr>
            <a:xfrm rot="5400000">
              <a:off x="2501265" y="3979926"/>
              <a:ext cx="89408" cy="77089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</p:grpSp>
      <p:pic>
        <p:nvPicPr>
          <p:cNvPr id="91011" name="image 10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392543" y="3255021"/>
            <a:ext cx="4060573" cy="399408"/>
          </a:xfrm>
          <a:prstGeom prst="rect">
            <a:avLst/>
          </a:prstGeom>
        </p:spPr>
      </p:pic>
      <p:sp>
        <p:nvSpPr>
          <p:cNvPr id="1012" name="Object 1012"/>
          <p:cNvSpPr txBox="1"/>
          <p:nvPr/>
        </p:nvSpPr>
        <p:spPr>
          <a:xfrm>
            <a:off x="4315460" y="2936450"/>
            <a:ext cx="4486313" cy="327660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noAutofit/>
          </a:bodyPr>
          <a:lstStyle/>
          <a:p>
            <a:pPr algn="l">
              <a:lnSpc>
                <a:spcPct val="95000"/>
              </a:lnSpc>
            </a:pPr>
            <a:r>
              <a:rPr lang="zh-CN" altLang="en-US" spc="4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Regular" panose="00020600040101010101" charset="-122"/>
              </a:rPr>
              <a:t>深入解析 </a:t>
            </a:r>
            <a:r>
              <a:rPr lang="en-US" altLang="zh-CN" spc="4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Regular" panose="00020600040101010101" charset="-122"/>
              </a:rPr>
              <a:t>StarRocks</a:t>
            </a:r>
            <a:r>
              <a:rPr lang="zh-CN" altLang="en-US" spc="4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Regular" panose="00020600040101010101" charset="-122"/>
              </a:rPr>
              <a:t> 存算分离架构</a:t>
            </a:r>
            <a:endParaRPr lang="zh-CN" altLang="en-US" b="0" i="0" spc="4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Alibaba PuHuiTi Regular" panose="00020600040101010101" charset="-122"/>
            </a:endParaRPr>
          </a:p>
        </p:txBody>
      </p:sp>
      <p:grpSp>
        <p:nvGrpSpPr>
          <p:cNvPr id="1013" name="组合 1013"/>
          <p:cNvGrpSpPr/>
          <p:nvPr/>
        </p:nvGrpSpPr>
        <p:grpSpPr>
          <a:xfrm>
            <a:off x="1748409" y="5639966"/>
            <a:ext cx="8695181" cy="726821"/>
            <a:chOff x="1748408" y="5210683"/>
            <a:chExt cx="8695181" cy="726821"/>
          </a:xfrm>
        </p:grpSpPr>
        <p:sp>
          <p:nvSpPr>
            <p:cNvPr id="1014" name="Object 1014"/>
            <p:cNvSpPr txBox="1"/>
            <p:nvPr/>
          </p:nvSpPr>
          <p:spPr>
            <a:xfrm>
              <a:off x="7470901" y="5319014"/>
              <a:ext cx="2982214" cy="19050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sp>
          <p:nvSpPr>
            <p:cNvPr id="1015" name="Object 1015"/>
            <p:cNvSpPr txBox="1"/>
            <p:nvPr/>
          </p:nvSpPr>
          <p:spPr>
            <a:xfrm>
              <a:off x="1738883" y="5319014"/>
              <a:ext cx="2982214" cy="1905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sp>
          <p:nvSpPr>
            <p:cNvPr id="1016" name="Object 1016"/>
            <p:cNvSpPr txBox="1"/>
            <p:nvPr/>
          </p:nvSpPr>
          <p:spPr>
            <a:xfrm>
              <a:off x="4420870" y="5210683"/>
              <a:ext cx="3427984" cy="337185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zh-CN" sz="1400" b="0" i="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同程旅行第七届大数据技术沙龙</a:t>
              </a:r>
              <a:endParaRPr lang="zh-CN" altLang="en-US" sz="1400" b="0" i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017" name="Object 1017"/>
            <p:cNvSpPr txBox="1"/>
            <p:nvPr/>
          </p:nvSpPr>
          <p:spPr>
            <a:xfrm>
              <a:off x="4420870" y="5600319"/>
              <a:ext cx="3427984" cy="337185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zh-CN" sz="1400" b="0" i="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2023.12.23</a:t>
              </a:r>
              <a:endParaRPr lang="zh-CN" altLang="en-US" sz="1400" b="0" i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345" y="303530"/>
            <a:ext cx="3968115" cy="357505"/>
          </a:xfrm>
          <a:prstGeom prst="rect">
            <a:avLst/>
          </a:prstGeom>
        </p:spPr>
      </p:pic>
      <p:sp>
        <p:nvSpPr>
          <p:cNvPr id="2" name="Object 1012">
            <a:extLst>
              <a:ext uri="{FF2B5EF4-FFF2-40B4-BE49-F238E27FC236}">
                <a16:creationId xmlns:a16="http://schemas.microsoft.com/office/drawing/2014/main" id="{C6B114A6-7175-F0BB-268B-FC01BFC9A6CE}"/>
              </a:ext>
            </a:extLst>
          </p:cNvPr>
          <p:cNvSpPr txBox="1"/>
          <p:nvPr/>
        </p:nvSpPr>
        <p:spPr>
          <a:xfrm>
            <a:off x="3405161" y="1969425"/>
            <a:ext cx="6696996" cy="75949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altLang="zh-CN" sz="5400" spc="400" dirty="0">
                <a:solidFill>
                  <a:srgbClr val="FFFFFF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libaba PuHuiTi Regular" panose="00020600040101010101" charset="-122"/>
              </a:rPr>
              <a:t>StarRocks</a:t>
            </a:r>
            <a:r>
              <a:rPr lang="zh-CN" altLang="en-US" sz="5400" spc="400" dirty="0">
                <a:solidFill>
                  <a:srgbClr val="FFFFFF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libaba PuHuiTi Regular" panose="00020600040101010101" charset="-122"/>
              </a:rPr>
              <a:t> 进化之路</a:t>
            </a:r>
            <a:endParaRPr lang="zh-CN" altLang="en-US" sz="5400" b="0" i="0" spc="400" dirty="0">
              <a:solidFill>
                <a:srgbClr val="FFFFFF"/>
              </a:solidFill>
              <a:latin typeface="Kaiti SC" panose="02010600040101010101" pitchFamily="2" charset="-122"/>
              <a:ea typeface="Kaiti SC" panose="02010600040101010101" pitchFamily="2" charset="-122"/>
              <a:cs typeface="Alibaba PuHuiTi Regular" panose="00020600040101010101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9BB816-9790-1987-E056-56D6DD5342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88929" y="4010558"/>
            <a:ext cx="45339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6" name="image 9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907" name="image 90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908" name="Object 9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2</a:t>
            </a:r>
            <a:endParaRPr lang="zh-CN" altLang="en-US" sz="2000" b="0" i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9010" name="Object 9010"/>
          <p:cNvSpPr txBox="1"/>
          <p:nvPr/>
        </p:nvSpPr>
        <p:spPr>
          <a:xfrm>
            <a:off x="5335270" y="3592067"/>
            <a:ext cx="36449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endParaRPr lang="zh-CN" altLang="en-US" sz="2100" b="0" i="0">
              <a:blipFill>
                <a:blip r:embed="rId7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9012" name="Object 9012"/>
          <p:cNvSpPr txBox="1"/>
          <p:nvPr/>
        </p:nvSpPr>
        <p:spPr>
          <a:xfrm>
            <a:off x="6049518" y="2987399"/>
            <a:ext cx="3723132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000">
                <a:solidFill>
                  <a:srgbClr val="FFFFFF"/>
                </a:solidFill>
                <a:latin typeface="Alibaba PuHuiTi H" panose="00020600040101010101" charset="-122"/>
                <a:ea typeface="Alibaba PuHuiTi H" panose="00020600040101010101" charset="-122"/>
              </a:rPr>
              <a:t>关键技术</a:t>
            </a:r>
            <a:endParaRPr lang="zh-CN" altLang="en-US" sz="5000" b="0" i="0">
              <a:solidFill>
                <a:srgbClr val="FFFFFF"/>
              </a:solidFill>
              <a:latin typeface="Alibaba PuHuiTi H" panose="00020600040101010101" charset="-122"/>
              <a:ea typeface="Alibaba PuHuiTi H" panose="00020600040101010101" charset="-122"/>
            </a:endParaRPr>
          </a:p>
        </p:txBody>
      </p:sp>
      <p:pic>
        <p:nvPicPr>
          <p:cNvPr id="99013" name="image 90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pic>
        <p:nvPicPr>
          <p:cNvPr id="99014" name="image 90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9015" name="image 90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419350" y="1854200"/>
            <a:ext cx="3194177" cy="3178175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12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81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8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pic>
        <p:nvPicPr>
          <p:cNvPr id="99013" name="image 90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12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3" name="标题 5">
            <a:extLst>
              <a:ext uri="{FF2B5EF4-FFF2-40B4-BE49-F238E27FC236}">
                <a16:creationId xmlns:a16="http://schemas.microsoft.com/office/drawing/2014/main" id="{BE69DDE4-5296-ED4D-06BA-C9A40BEB56F9}"/>
              </a:ext>
            </a:extLst>
          </p:cNvPr>
          <p:cNvSpPr txBox="1">
            <a:spLocks/>
          </p:cNvSpPr>
          <p:nvPr/>
        </p:nvSpPr>
        <p:spPr>
          <a:xfrm>
            <a:off x="536761" y="-4373431"/>
            <a:ext cx="9933906" cy="52551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数据多版本</a:t>
            </a:r>
          </a:p>
        </p:txBody>
      </p:sp>
      <p:pic>
        <p:nvPicPr>
          <p:cNvPr id="5" name="Screen Shot 2023-06-05 at 15.33.52.png">
            <a:extLst>
              <a:ext uri="{FF2B5EF4-FFF2-40B4-BE49-F238E27FC236}">
                <a16:creationId xmlns:a16="http://schemas.microsoft.com/office/drawing/2014/main" id="{17EDB8A7-2C4B-64EB-DFB1-BEA4B503F79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5407" y="912668"/>
            <a:ext cx="8914289" cy="52358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tores the latest visible version and tablet IDs">
            <a:extLst>
              <a:ext uri="{FF2B5EF4-FFF2-40B4-BE49-F238E27FC236}">
                <a16:creationId xmlns:a16="http://schemas.microsoft.com/office/drawing/2014/main" id="{65B7B400-8C76-E158-4C21-D0C26AE7C5B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2287" y="2363025"/>
            <a:ext cx="3890098" cy="28725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r>
              <a:rPr lang="en-US" altLang="zh-CN" sz="1200" b="1" dirty="0">
                <a:solidFill>
                  <a:schemeClr val="bg1"/>
                </a:solidFill>
              </a:rPr>
              <a:t>T</a:t>
            </a:r>
            <a:r>
              <a:rPr sz="1200" b="1" dirty="0">
                <a:solidFill>
                  <a:schemeClr val="bg1"/>
                </a:solidFill>
              </a:rPr>
              <a:t>he latest visible version and tablet IDs</a:t>
            </a:r>
          </a:p>
        </p:txBody>
      </p:sp>
      <p:sp>
        <p:nvSpPr>
          <p:cNvPr id="7" name="A list of data files">
            <a:extLst>
              <a:ext uri="{FF2B5EF4-FFF2-40B4-BE49-F238E27FC236}">
                <a16:creationId xmlns:a16="http://schemas.microsoft.com/office/drawing/2014/main" id="{C888F8E2-5B91-DB72-D02C-9127E84C4A2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4375" y="3512581"/>
            <a:ext cx="1527808" cy="28725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r>
              <a:rPr sz="1200" b="1" dirty="0">
                <a:solidFill>
                  <a:schemeClr val="bg1"/>
                </a:solidFill>
              </a:rPr>
              <a:t>A list of data files</a:t>
            </a:r>
          </a:p>
        </p:txBody>
      </p:sp>
      <p:sp>
        <p:nvSpPr>
          <p:cNvPr id="8" name="Initiate object storage access only when cache is not hit">
            <a:extLst>
              <a:ext uri="{FF2B5EF4-FFF2-40B4-BE49-F238E27FC236}">
                <a16:creationId xmlns:a16="http://schemas.microsoft.com/office/drawing/2014/main" id="{D95D818C-DB22-8585-512B-02320CA6472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-1606064" y="4981053"/>
            <a:ext cx="3556701" cy="28725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algn="r"/>
            <a:r>
              <a:rPr lang="en-US" altLang="zh-CN" sz="1200" b="1" dirty="0">
                <a:solidFill>
                  <a:schemeClr val="bg1"/>
                </a:solidFill>
              </a:rPr>
              <a:t>Segment</a:t>
            </a:r>
            <a:r>
              <a:rPr lang="zh-CN" altLang="en-US" sz="1200" b="1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File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9" name="直接箭头连接符 2">
            <a:extLst>
              <a:ext uri="{FF2B5EF4-FFF2-40B4-BE49-F238E27FC236}">
                <a16:creationId xmlns:a16="http://schemas.microsoft.com/office/drawing/2014/main" id="{46011B1A-D1E6-51EE-1C42-D05D1D0FCCD1}"/>
              </a:ext>
            </a:extLst>
          </p:cNvPr>
          <p:cNvCxnSpPr>
            <a:cxnSpLocks/>
          </p:cNvCxnSpPr>
          <p:nvPr/>
        </p:nvCxnSpPr>
        <p:spPr>
          <a:xfrm flipH="1">
            <a:off x="3687631" y="2506654"/>
            <a:ext cx="884369" cy="0"/>
          </a:xfrm>
          <a:prstGeom prst="straightConnector1">
            <a:avLst/>
          </a:prstGeom>
          <a:noFill/>
          <a:ln w="25400" cap="flat">
            <a:solidFill>
              <a:srgbClr val="92D050"/>
            </a:solidFill>
            <a:prstDash val="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接箭头连接符 2">
            <a:extLst>
              <a:ext uri="{FF2B5EF4-FFF2-40B4-BE49-F238E27FC236}">
                <a16:creationId xmlns:a16="http://schemas.microsoft.com/office/drawing/2014/main" id="{F330FBE5-FDFD-807F-4278-8D4FB63FCB98}"/>
              </a:ext>
            </a:extLst>
          </p:cNvPr>
          <p:cNvCxnSpPr>
            <a:cxnSpLocks/>
          </p:cNvCxnSpPr>
          <p:nvPr/>
        </p:nvCxnSpPr>
        <p:spPr>
          <a:xfrm flipH="1">
            <a:off x="2458538" y="3656210"/>
            <a:ext cx="1102723" cy="0"/>
          </a:xfrm>
          <a:prstGeom prst="straightConnector1">
            <a:avLst/>
          </a:prstGeom>
          <a:noFill/>
          <a:ln w="25400" cap="flat">
            <a:solidFill>
              <a:srgbClr val="92D050"/>
            </a:solidFill>
            <a:prstDash val="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直接箭头连接符 2">
            <a:extLst>
              <a:ext uri="{FF2B5EF4-FFF2-40B4-BE49-F238E27FC236}">
                <a16:creationId xmlns:a16="http://schemas.microsoft.com/office/drawing/2014/main" id="{450EEFD6-79BE-5E19-8095-2B7113A0460D}"/>
              </a:ext>
            </a:extLst>
          </p:cNvPr>
          <p:cNvCxnSpPr>
            <a:cxnSpLocks/>
          </p:cNvCxnSpPr>
          <p:nvPr/>
        </p:nvCxnSpPr>
        <p:spPr>
          <a:xfrm flipH="1">
            <a:off x="2117336" y="5140781"/>
            <a:ext cx="1258071" cy="0"/>
          </a:xfrm>
          <a:prstGeom prst="straightConnector1">
            <a:avLst/>
          </a:prstGeom>
          <a:noFill/>
          <a:ln w="25400" cap="flat">
            <a:solidFill>
              <a:srgbClr val="92D050"/>
            </a:solidFill>
            <a:prstDash val="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03967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8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pic>
        <p:nvPicPr>
          <p:cNvPr id="99013" name="image 90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12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5" name="标题 5">
            <a:extLst>
              <a:ext uri="{FF2B5EF4-FFF2-40B4-BE49-F238E27FC236}">
                <a16:creationId xmlns:a16="http://schemas.microsoft.com/office/drawing/2014/main" id="{2645A76D-EAE9-25B5-2384-DB8138091403}"/>
              </a:ext>
            </a:extLst>
          </p:cNvPr>
          <p:cNvSpPr txBox="1">
            <a:spLocks/>
          </p:cNvSpPr>
          <p:nvPr/>
        </p:nvSpPr>
        <p:spPr>
          <a:xfrm>
            <a:off x="10353655" y="-2772022"/>
            <a:ext cx="10171414" cy="7153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数据多版本</a:t>
            </a:r>
          </a:p>
        </p:txBody>
      </p:sp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FECF1549-67AA-CF6A-9435-BAC0321741A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701813" y="4812134"/>
            <a:ext cx="4472445" cy="16011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19D3A63F-590F-109A-504E-34327940F2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78375" y="2844240"/>
            <a:ext cx="3854688" cy="113373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BDE448DC-D6CC-1D2A-9FB2-04141BDD9C0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726753" y="589222"/>
            <a:ext cx="4403056" cy="13750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" name="图像" descr="图像">
            <a:extLst>
              <a:ext uri="{FF2B5EF4-FFF2-40B4-BE49-F238E27FC236}">
                <a16:creationId xmlns:a16="http://schemas.microsoft.com/office/drawing/2014/main" id="{23BD10CC-5A09-9BD3-E1A3-EDCA3FAE9EC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701813" y="2734341"/>
            <a:ext cx="4452935" cy="14065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cxnSp>
        <p:nvCxnSpPr>
          <p:cNvPr id="10" name="直接箭头连接符 2">
            <a:extLst>
              <a:ext uri="{FF2B5EF4-FFF2-40B4-BE49-F238E27FC236}">
                <a16:creationId xmlns:a16="http://schemas.microsoft.com/office/drawing/2014/main" id="{F71E17F8-0EAC-295B-E97A-59E076081D9E}"/>
              </a:ext>
            </a:extLst>
          </p:cNvPr>
          <p:cNvCxnSpPr>
            <a:cxnSpLocks/>
          </p:cNvCxnSpPr>
          <p:nvPr/>
        </p:nvCxnSpPr>
        <p:spPr>
          <a:xfrm flipV="1">
            <a:off x="4651736" y="1246138"/>
            <a:ext cx="1998831" cy="1905074"/>
          </a:xfrm>
          <a:prstGeom prst="straightConnector1">
            <a:avLst/>
          </a:prstGeom>
          <a:ln w="19050" cap="flat" cmpd="sng" algn="ctr">
            <a:solidFill>
              <a:schemeClr val="accent3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直接箭头连接符 15">
            <a:extLst>
              <a:ext uri="{FF2B5EF4-FFF2-40B4-BE49-F238E27FC236}">
                <a16:creationId xmlns:a16="http://schemas.microsoft.com/office/drawing/2014/main" id="{D59902CD-7408-808D-2FCC-00D2A64C0B79}"/>
              </a:ext>
            </a:extLst>
          </p:cNvPr>
          <p:cNvCxnSpPr>
            <a:cxnSpLocks/>
          </p:cNvCxnSpPr>
          <p:nvPr/>
        </p:nvCxnSpPr>
        <p:spPr>
          <a:xfrm>
            <a:off x="4651736" y="3365778"/>
            <a:ext cx="1923881" cy="12119"/>
          </a:xfrm>
          <a:prstGeom prst="straightConnector1">
            <a:avLst/>
          </a:prstGeom>
          <a:ln w="19050" cap="flat" cmpd="sng" algn="ctr">
            <a:solidFill>
              <a:schemeClr val="accent3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箭头连接符 18">
            <a:extLst>
              <a:ext uri="{FF2B5EF4-FFF2-40B4-BE49-F238E27FC236}">
                <a16:creationId xmlns:a16="http://schemas.microsoft.com/office/drawing/2014/main" id="{516A2340-2877-F443-40D8-0381599096AD}"/>
              </a:ext>
            </a:extLst>
          </p:cNvPr>
          <p:cNvCxnSpPr>
            <a:cxnSpLocks/>
          </p:cNvCxnSpPr>
          <p:nvPr/>
        </p:nvCxnSpPr>
        <p:spPr>
          <a:xfrm>
            <a:off x="4632391" y="3566609"/>
            <a:ext cx="1943226" cy="2091999"/>
          </a:xfrm>
          <a:prstGeom prst="straightConnector1">
            <a:avLst/>
          </a:prstGeom>
          <a:ln w="19050" cap="flat" cmpd="sng" algn="ctr">
            <a:solidFill>
              <a:schemeClr val="accent3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421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76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77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78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79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pic>
        <p:nvPicPr>
          <p:cNvPr id="99013" name="image 9013"/>
          <p:cNvPicPr>
            <a:picLocks noChangeAspect="1"/>
          </p:cNvPicPr>
          <p:nvPr/>
        </p:nvPicPr>
        <p:blipFill>
          <a:blip r:embed="rId80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81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82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标题 5">
            <a:extLst>
              <a:ext uri="{FF2B5EF4-FFF2-40B4-BE49-F238E27FC236}">
                <a16:creationId xmlns:a16="http://schemas.microsoft.com/office/drawing/2014/main" id="{2660DB50-6491-6409-5C40-5F74E9468E4E}"/>
              </a:ext>
            </a:extLst>
          </p:cNvPr>
          <p:cNvSpPr txBox="1">
            <a:spLocks/>
          </p:cNvSpPr>
          <p:nvPr/>
        </p:nvSpPr>
        <p:spPr>
          <a:xfrm>
            <a:off x="1292549" y="-3308623"/>
            <a:ext cx="11668015" cy="4643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dirty="0"/>
              <a:t>Cache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1BA3B4A-632A-97BB-C11B-9F4CA35032FD}"/>
              </a:ext>
            </a:extLst>
          </p:cNvPr>
          <p:cNvGrpSpPr/>
          <p:nvPr/>
        </p:nvGrpSpPr>
        <p:grpSpPr>
          <a:xfrm>
            <a:off x="367347" y="1153425"/>
            <a:ext cx="11457305" cy="5727422"/>
            <a:chOff x="3048560" y="2565774"/>
            <a:chExt cx="17882290" cy="9474814"/>
          </a:xfrm>
        </p:grpSpPr>
        <p:sp>
          <p:nvSpPr>
            <p:cNvPr id="6" name="矩形: 圆角 100">
              <a:extLst>
                <a:ext uri="{FF2B5EF4-FFF2-40B4-BE49-F238E27FC236}">
                  <a16:creationId xmlns:a16="http://schemas.microsoft.com/office/drawing/2014/main" id="{823BC36E-FED2-9E62-254F-4B08DEB0E071}"/>
                </a:ext>
              </a:extLst>
            </p:cNvPr>
            <p:cNvSpPr/>
            <p:nvPr/>
          </p:nvSpPr>
          <p:spPr>
            <a:xfrm>
              <a:off x="3048560" y="2565774"/>
              <a:ext cx="17882290" cy="9474814"/>
            </a:xfrm>
            <a:prstGeom prst="roundRect">
              <a:avLst>
                <a:gd name="adj" fmla="val 2196"/>
              </a:avLst>
            </a:prstGeom>
            <a:solidFill>
              <a:schemeClr val="accent1">
                <a:lumMod val="75000"/>
                <a:alpha val="25098"/>
              </a:schemeClr>
            </a:solidFill>
            <a:ln w="12700" cap="flat">
              <a:solidFill>
                <a:srgbClr val="388794">
                  <a:alpha val="80000"/>
                </a:srgb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45720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91440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37160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182880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0" marR="0" indent="228600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0" marR="0" indent="274320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0" marR="0" indent="320040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0" marR="0" indent="365760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Helvetica Neue Medium"/>
                <a:sym typeface="Helvetica Neue Medium"/>
              </a:endParaRPr>
            </a:p>
          </p:txBody>
        </p:sp>
        <p:sp>
          <p:nvSpPr>
            <p:cNvPr id="7" name="矩形">
              <a:extLst>
                <a:ext uri="{FF2B5EF4-FFF2-40B4-BE49-F238E27FC236}">
                  <a16:creationId xmlns:a16="http://schemas.microsoft.com/office/drawing/2014/main" id="{7292F2C0-4E06-A78A-FF45-BCFE1BFEB61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85313" y="2810719"/>
              <a:ext cx="2486068" cy="1071101"/>
            </a:xfrm>
            <a:prstGeom prst="rect">
              <a:avLst/>
            </a:prstGeom>
            <a:solidFill>
              <a:srgbClr val="F9BE00"/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defTabSz="82169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8" name="FE-Leader">
              <a:extLst>
                <a:ext uri="{FF2B5EF4-FFF2-40B4-BE49-F238E27FC236}">
                  <a16:creationId xmlns:a16="http://schemas.microsoft.com/office/drawing/2014/main" id="{8B3AE1D2-507A-D9ED-D7CB-C26BE69C0C44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5077678" y="3143931"/>
              <a:ext cx="1518670" cy="45737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600" dirty="0">
                  <a:latin typeface="+mn-ea"/>
                  <a:ea typeface="+mn-ea"/>
                </a:rPr>
                <a:t>FE-Leader</a:t>
              </a:r>
            </a:p>
          </p:txBody>
        </p:sp>
        <p:sp>
          <p:nvSpPr>
            <p:cNvPr id="13" name="线条">
              <a:extLst>
                <a:ext uri="{FF2B5EF4-FFF2-40B4-BE49-F238E27FC236}">
                  <a16:creationId xmlns:a16="http://schemas.microsoft.com/office/drawing/2014/main" id="{DDEEC2E7-BE91-C4FE-49EF-79A41B8CF1E9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3832205" y="4704166"/>
              <a:ext cx="15366214" cy="50400"/>
            </a:xfrm>
            <a:prstGeom prst="line">
              <a:avLst/>
            </a:prstGeom>
            <a:ln w="25400">
              <a:solidFill>
                <a:srgbClr val="FFFF00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15" name="线条">
              <a:extLst>
                <a:ext uri="{FF2B5EF4-FFF2-40B4-BE49-F238E27FC236}">
                  <a16:creationId xmlns:a16="http://schemas.microsoft.com/office/drawing/2014/main" id="{C4AD5A65-C5B2-DF1D-BDD3-E3F853661C89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 flipH="1" flipV="1">
              <a:off x="17414649" y="3835618"/>
              <a:ext cx="11136" cy="791773"/>
            </a:xfrm>
            <a:prstGeom prst="line">
              <a:avLst/>
            </a:prstGeom>
            <a:ln w="25400">
              <a:solidFill>
                <a:srgbClr val="FFFF00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17" name="线条">
              <a:extLst>
                <a:ext uri="{FF2B5EF4-FFF2-40B4-BE49-F238E27FC236}">
                  <a16:creationId xmlns:a16="http://schemas.microsoft.com/office/drawing/2014/main" id="{33C4DD68-78F3-FFFC-44C8-D2DD40C8057B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 flipV="1">
              <a:off x="5208275" y="4727525"/>
              <a:ext cx="2" cy="659512"/>
            </a:xfrm>
            <a:prstGeom prst="line">
              <a:avLst/>
            </a:prstGeom>
            <a:ln w="25400">
              <a:solidFill>
                <a:srgbClr val="A7A7A7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18" name="线条">
              <a:extLst>
                <a:ext uri="{FF2B5EF4-FFF2-40B4-BE49-F238E27FC236}">
                  <a16:creationId xmlns:a16="http://schemas.microsoft.com/office/drawing/2014/main" id="{B2E1510D-543F-F78B-0794-51E27110B07A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 flipV="1">
              <a:off x="9457079" y="4767347"/>
              <a:ext cx="2" cy="634135"/>
            </a:xfrm>
            <a:prstGeom prst="line">
              <a:avLst/>
            </a:prstGeom>
            <a:ln w="25400">
              <a:solidFill>
                <a:srgbClr val="A7A7A7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19" name="线条">
              <a:extLst>
                <a:ext uri="{FF2B5EF4-FFF2-40B4-BE49-F238E27FC236}">
                  <a16:creationId xmlns:a16="http://schemas.microsoft.com/office/drawing/2014/main" id="{6F40C1C3-1D15-B841-4275-2C4F01FA56D1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 flipV="1">
              <a:off x="13313500" y="4813721"/>
              <a:ext cx="2" cy="494371"/>
            </a:xfrm>
            <a:prstGeom prst="line">
              <a:avLst/>
            </a:prstGeom>
            <a:ln w="25400">
              <a:solidFill>
                <a:srgbClr val="A7A7A7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20" name="线条">
              <a:extLst>
                <a:ext uri="{FF2B5EF4-FFF2-40B4-BE49-F238E27FC236}">
                  <a16:creationId xmlns:a16="http://schemas.microsoft.com/office/drawing/2014/main" id="{D18519DD-4E58-07AE-9F02-5CF9E23DA25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 flipV="1">
              <a:off x="17050499" y="4826683"/>
              <a:ext cx="2" cy="503634"/>
            </a:xfrm>
            <a:prstGeom prst="line">
              <a:avLst/>
            </a:prstGeom>
            <a:ln w="25400">
              <a:solidFill>
                <a:srgbClr val="A7A7A7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24" name="矩形">
              <a:extLst>
                <a:ext uri="{FF2B5EF4-FFF2-40B4-BE49-F238E27FC236}">
                  <a16:creationId xmlns:a16="http://schemas.microsoft.com/office/drawing/2014/main" id="{49AB9FD1-2C66-65B2-DAF4-11A5E0FBF57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235545" y="10022277"/>
              <a:ext cx="11759720" cy="164313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defTabSz="82169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25" name="线条">
              <a:extLst>
                <a:ext uri="{FF2B5EF4-FFF2-40B4-BE49-F238E27FC236}">
                  <a16:creationId xmlns:a16="http://schemas.microsoft.com/office/drawing/2014/main" id="{F5453091-CF4A-DD0A-9209-397D3A0BA83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 flipV="1">
              <a:off x="3907240" y="8813747"/>
              <a:ext cx="15366208" cy="8576"/>
            </a:xfrm>
            <a:prstGeom prst="line">
              <a:avLst/>
            </a:prstGeom>
            <a:ln w="25400">
              <a:solidFill>
                <a:srgbClr val="A7A7A7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26" name="线条">
              <a:extLst>
                <a:ext uri="{FF2B5EF4-FFF2-40B4-BE49-F238E27FC236}">
                  <a16:creationId xmlns:a16="http://schemas.microsoft.com/office/drawing/2014/main" id="{D02093A6-4D16-9A9F-60FC-A2F5613D58EC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 flipV="1">
              <a:off x="5194826" y="8181513"/>
              <a:ext cx="2" cy="659512"/>
            </a:xfrm>
            <a:prstGeom prst="line">
              <a:avLst/>
            </a:prstGeom>
            <a:ln w="25400">
              <a:solidFill>
                <a:srgbClr val="A7A7A7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27" name="线条">
              <a:extLst>
                <a:ext uri="{FF2B5EF4-FFF2-40B4-BE49-F238E27FC236}">
                  <a16:creationId xmlns:a16="http://schemas.microsoft.com/office/drawing/2014/main" id="{6F836BD9-7271-7C3E-DB74-DA0B53EC836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 flipV="1">
              <a:off x="9446649" y="8201890"/>
              <a:ext cx="2" cy="567650"/>
            </a:xfrm>
            <a:prstGeom prst="line">
              <a:avLst/>
            </a:prstGeom>
            <a:ln w="25400">
              <a:solidFill>
                <a:srgbClr val="A7A7A7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28" name="线条">
              <a:extLst>
                <a:ext uri="{FF2B5EF4-FFF2-40B4-BE49-F238E27FC236}">
                  <a16:creationId xmlns:a16="http://schemas.microsoft.com/office/drawing/2014/main" id="{6E0576A3-7A1B-13DE-6648-D094E0233CC3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 flipH="1" flipV="1">
              <a:off x="13297942" y="8174973"/>
              <a:ext cx="15558" cy="647332"/>
            </a:xfrm>
            <a:prstGeom prst="line">
              <a:avLst/>
            </a:prstGeom>
            <a:ln w="25400">
              <a:solidFill>
                <a:srgbClr val="A7A7A7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29" name="线条">
              <a:extLst>
                <a:ext uri="{FF2B5EF4-FFF2-40B4-BE49-F238E27FC236}">
                  <a16:creationId xmlns:a16="http://schemas.microsoft.com/office/drawing/2014/main" id="{C498E77F-478C-69D3-ED3D-BD88B90E1B5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 flipH="1" flipV="1">
              <a:off x="17291563" y="8120415"/>
              <a:ext cx="15556" cy="726102"/>
            </a:xfrm>
            <a:prstGeom prst="line">
              <a:avLst/>
            </a:prstGeom>
            <a:ln w="25400">
              <a:solidFill>
                <a:srgbClr val="A7A7A7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33" name="矩形">
              <a:extLst>
                <a:ext uri="{FF2B5EF4-FFF2-40B4-BE49-F238E27FC236}">
                  <a16:creationId xmlns:a16="http://schemas.microsoft.com/office/drawing/2014/main" id="{1723F62C-3238-0D67-EB39-1CBAB5A30BB8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0540843" y="2758149"/>
              <a:ext cx="2486068" cy="1071100"/>
            </a:xfrm>
            <a:prstGeom prst="rect">
              <a:avLst/>
            </a:prstGeom>
            <a:solidFill>
              <a:srgbClr val="F9BE00"/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defTabSz="82169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34" name="FE-Follower">
              <a:extLst>
                <a:ext uri="{FF2B5EF4-FFF2-40B4-BE49-F238E27FC236}">
                  <a16:creationId xmlns:a16="http://schemas.microsoft.com/office/drawing/2014/main" id="{1258596D-3737-E927-D24B-4CBABE0CBD92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10916124" y="3091621"/>
              <a:ext cx="1784676" cy="45737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600" dirty="0">
                  <a:latin typeface="+mn-ea"/>
                  <a:ea typeface="+mn-ea"/>
                </a:rPr>
                <a:t>FE-Follower</a:t>
              </a:r>
            </a:p>
          </p:txBody>
        </p:sp>
        <p:sp>
          <p:nvSpPr>
            <p:cNvPr id="35" name="矩形">
              <a:extLst>
                <a:ext uri="{FF2B5EF4-FFF2-40B4-BE49-F238E27FC236}">
                  <a16:creationId xmlns:a16="http://schemas.microsoft.com/office/drawing/2014/main" id="{7D4CFF4E-4326-6341-3934-99A85FDE8EE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6315393" y="2698286"/>
              <a:ext cx="2486068" cy="1071101"/>
            </a:xfrm>
            <a:prstGeom prst="rect">
              <a:avLst/>
            </a:prstGeom>
            <a:solidFill>
              <a:srgbClr val="F9BE00"/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defTabSz="82169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36" name="FE-Follower">
              <a:extLst>
                <a:ext uri="{FF2B5EF4-FFF2-40B4-BE49-F238E27FC236}">
                  <a16:creationId xmlns:a16="http://schemas.microsoft.com/office/drawing/2014/main" id="{C8B6C897-4619-A7F1-EEDA-3F176E9BDE87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16577670" y="3053582"/>
              <a:ext cx="1784676" cy="45737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600" dirty="0">
                  <a:latin typeface="+mn-ea"/>
                  <a:ea typeface="+mn-ea"/>
                </a:rPr>
                <a:t>FE-Follower</a:t>
              </a:r>
            </a:p>
          </p:txBody>
        </p:sp>
        <p:sp>
          <p:nvSpPr>
            <p:cNvPr id="37" name="Object Store (S3 / OSS / COS …)">
              <a:extLst>
                <a:ext uri="{FF2B5EF4-FFF2-40B4-BE49-F238E27FC236}">
                  <a16:creationId xmlns:a16="http://schemas.microsoft.com/office/drawing/2014/main" id="{E5917DA1-2EDA-EFEB-BB42-133A514D1AA4}"/>
                </a:ext>
              </a:extLst>
            </p:cNvPr>
            <p:cNvSpPr txBox="1"/>
            <p:nvPr>
              <p:custDataLst>
                <p:tags r:id="rId41"/>
              </p:custDataLst>
            </p:nvPr>
          </p:nvSpPr>
          <p:spPr>
            <a:xfrm>
              <a:off x="7953295" y="10549373"/>
              <a:ext cx="6422153" cy="68605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b="1" dirty="0">
                  <a:solidFill>
                    <a:schemeClr val="tx1"/>
                  </a:solidFill>
                  <a:latin typeface="+mn-ea"/>
                  <a:ea typeface="+mn-ea"/>
                </a:rPr>
                <a:t>Object Store (S3 / </a:t>
              </a:r>
              <a:r>
                <a:rPr lang="en-US" altLang="zh-CN" b="1" dirty="0">
                  <a:solidFill>
                    <a:schemeClr val="tx1"/>
                  </a:solidFill>
                  <a:latin typeface="+mn-ea"/>
                  <a:ea typeface="+mn-ea"/>
                </a:rPr>
                <a:t>HDFS</a:t>
              </a:r>
              <a:r>
                <a:rPr b="1" dirty="0">
                  <a:solidFill>
                    <a:schemeClr val="tx1"/>
                  </a:solidFill>
                  <a:latin typeface="+mn-ea"/>
                  <a:ea typeface="+mn-ea"/>
                </a:rPr>
                <a:t> …)</a:t>
              </a:r>
            </a:p>
          </p:txBody>
        </p:sp>
        <p:grpSp>
          <p:nvGrpSpPr>
            <p:cNvPr id="38" name="成组">
              <a:extLst>
                <a:ext uri="{FF2B5EF4-FFF2-40B4-BE49-F238E27FC236}">
                  <a16:creationId xmlns:a16="http://schemas.microsoft.com/office/drawing/2014/main" id="{6BA151D1-7F51-58AF-F645-5BE84FD58BCC}"/>
                </a:ext>
              </a:extLst>
            </p:cNvPr>
            <p:cNvGrpSpPr/>
            <p:nvPr/>
          </p:nvGrpSpPr>
          <p:grpSpPr>
            <a:xfrm>
              <a:off x="9918442" y="7015378"/>
              <a:ext cx="554610" cy="528532"/>
              <a:chOff x="-725183" y="-149321"/>
              <a:chExt cx="554608" cy="528531"/>
            </a:xfrm>
          </p:grpSpPr>
          <p:sp>
            <p:nvSpPr>
              <p:cNvPr id="1828" name="形状">
                <a:extLst>
                  <a:ext uri="{FF2B5EF4-FFF2-40B4-BE49-F238E27FC236}">
                    <a16:creationId xmlns:a16="http://schemas.microsoft.com/office/drawing/2014/main" id="{26AB4C91-C275-7A62-5B11-F6AF9746EFD7}"/>
                  </a:ext>
                </a:extLst>
              </p:cNvPr>
              <p:cNvSpPr/>
              <p:nvPr>
                <p:custDataLst>
                  <p:tags r:id="rId73"/>
                </p:custDataLst>
              </p:nvPr>
            </p:nvSpPr>
            <p:spPr>
              <a:xfrm>
                <a:off x="-725141" y="-97213"/>
                <a:ext cx="554521" cy="476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6" extrusionOk="0">
                    <a:moveTo>
                      <a:pt x="0" y="0"/>
                    </a:moveTo>
                    <a:lnTo>
                      <a:pt x="0" y="17842"/>
                    </a:lnTo>
                    <a:lnTo>
                      <a:pt x="0" y="17901"/>
                    </a:lnTo>
                    <a:lnTo>
                      <a:pt x="11" y="17901"/>
                    </a:lnTo>
                    <a:cubicBezTo>
                      <a:pt x="57" y="18757"/>
                      <a:pt x="1103" y="19610"/>
                      <a:pt x="3165" y="20263"/>
                    </a:cubicBezTo>
                    <a:cubicBezTo>
                      <a:pt x="7383" y="21600"/>
                      <a:pt x="14223" y="21600"/>
                      <a:pt x="18441" y="20263"/>
                    </a:cubicBezTo>
                    <a:cubicBezTo>
                      <a:pt x="20503" y="19610"/>
                      <a:pt x="21543" y="18757"/>
                      <a:pt x="21589" y="17901"/>
                    </a:cubicBezTo>
                    <a:lnTo>
                      <a:pt x="21600" y="17901"/>
                    </a:lnTo>
                    <a:lnTo>
                      <a:pt x="21600" y="17842"/>
                    </a:lnTo>
                    <a:lnTo>
                      <a:pt x="21600" y="0"/>
                    </a:lnTo>
                    <a:cubicBezTo>
                      <a:pt x="21600" y="876"/>
                      <a:pt x="20545" y="1753"/>
                      <a:pt x="18435" y="2421"/>
                    </a:cubicBezTo>
                    <a:cubicBezTo>
                      <a:pt x="14217" y="3758"/>
                      <a:pt x="7383" y="3758"/>
                      <a:pt x="3165" y="2421"/>
                    </a:cubicBezTo>
                    <a:cubicBezTo>
                      <a:pt x="1055" y="1753"/>
                      <a:pt x="0" y="876"/>
                      <a:pt x="0" y="0"/>
                    </a:cubicBezTo>
                    <a:close/>
                  </a:path>
                </a:pathLst>
              </a:custGeom>
              <a:solidFill>
                <a:srgbClr val="328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  <p:sp>
            <p:nvSpPr>
              <p:cNvPr id="1829" name="椭圆形">
                <a:extLst>
                  <a:ext uri="{FF2B5EF4-FFF2-40B4-BE49-F238E27FC236}">
                    <a16:creationId xmlns:a16="http://schemas.microsoft.com/office/drawing/2014/main" id="{D70F5A76-F401-58B3-37DE-818741CBF25D}"/>
                  </a:ext>
                </a:extLst>
              </p:cNvPr>
              <p:cNvSpPr/>
              <p:nvPr>
                <p:custDataLst>
                  <p:tags r:id="rId74"/>
                </p:custDataLst>
              </p:nvPr>
            </p:nvSpPr>
            <p:spPr>
              <a:xfrm>
                <a:off x="-725183" y="-149321"/>
                <a:ext cx="554608" cy="142494"/>
              </a:xfrm>
              <a:prstGeom prst="ellipse">
                <a:avLst/>
              </a:prstGeom>
              <a:solidFill>
                <a:srgbClr val="3599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</p:grpSp>
        <p:sp>
          <p:nvSpPr>
            <p:cNvPr id="39" name="矩形">
              <a:extLst>
                <a:ext uri="{FF2B5EF4-FFF2-40B4-BE49-F238E27FC236}">
                  <a16:creationId xmlns:a16="http://schemas.microsoft.com/office/drawing/2014/main" id="{CDEEA328-52F2-4012-E978-D2C6A608FBD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251991" y="5428664"/>
              <a:ext cx="2486068" cy="892129"/>
            </a:xfrm>
            <a:prstGeom prst="rect">
              <a:avLst/>
            </a:prstGeom>
            <a:solidFill>
              <a:schemeClr val="accent1">
                <a:satOff val="-18847"/>
                <a:lumOff val="31078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defTabSz="82169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40" name="CN">
              <a:extLst>
                <a:ext uri="{FF2B5EF4-FFF2-40B4-BE49-F238E27FC236}">
                  <a16:creationId xmlns:a16="http://schemas.microsoft.com/office/drawing/2014/main" id="{6198DFFF-C749-CA66-ADDA-B3E52F90DD30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9197660" y="5628790"/>
              <a:ext cx="532911" cy="514542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800" dirty="0">
                  <a:latin typeface="+mn-ea"/>
                  <a:ea typeface="+mn-ea"/>
                </a:rPr>
                <a:t>CN</a:t>
              </a:r>
            </a:p>
          </p:txBody>
        </p:sp>
        <p:sp>
          <p:nvSpPr>
            <p:cNvPr id="41" name="圆角矩形">
              <a:extLst>
                <a:ext uri="{FF2B5EF4-FFF2-40B4-BE49-F238E27FC236}">
                  <a16:creationId xmlns:a16="http://schemas.microsoft.com/office/drawing/2014/main" id="{9DC3EF27-8BD2-C60C-F2D8-88B7C19440E9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285189" y="6859970"/>
              <a:ext cx="2322924" cy="815858"/>
            </a:xfrm>
            <a:prstGeom prst="roundRect">
              <a:avLst>
                <a:gd name="adj" fmla="val 20935"/>
              </a:avLst>
            </a:prstGeom>
            <a:ln w="25400">
              <a:solidFill>
                <a:schemeClr val="accent1">
                  <a:satOff val="-18847"/>
                  <a:lumOff val="15539"/>
                </a:schemeClr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endParaRPr dirty="0">
                <a:latin typeface="+mn-ea"/>
                <a:ea typeface="+mn-ea"/>
              </a:endParaRPr>
            </a:p>
          </p:txBody>
        </p:sp>
        <p:grpSp>
          <p:nvGrpSpPr>
            <p:cNvPr id="42" name="成组">
              <a:extLst>
                <a:ext uri="{FF2B5EF4-FFF2-40B4-BE49-F238E27FC236}">
                  <a16:creationId xmlns:a16="http://schemas.microsoft.com/office/drawing/2014/main" id="{54BF61D0-B0E8-9B36-DF63-195A4115A864}"/>
                </a:ext>
              </a:extLst>
            </p:cNvPr>
            <p:cNvGrpSpPr/>
            <p:nvPr/>
          </p:nvGrpSpPr>
          <p:grpSpPr>
            <a:xfrm>
              <a:off x="9184709" y="7015378"/>
              <a:ext cx="554610" cy="528532"/>
              <a:chOff x="-725183" y="-149321"/>
              <a:chExt cx="554608" cy="528531"/>
            </a:xfrm>
          </p:grpSpPr>
          <p:sp>
            <p:nvSpPr>
              <p:cNvPr id="1826" name="形状">
                <a:extLst>
                  <a:ext uri="{FF2B5EF4-FFF2-40B4-BE49-F238E27FC236}">
                    <a16:creationId xmlns:a16="http://schemas.microsoft.com/office/drawing/2014/main" id="{FF51864A-41B0-D242-7A73-C1800228F886}"/>
                  </a:ext>
                </a:extLst>
              </p:cNvPr>
              <p:cNvSpPr/>
              <p:nvPr>
                <p:custDataLst>
                  <p:tags r:id="rId71"/>
                </p:custDataLst>
              </p:nvPr>
            </p:nvSpPr>
            <p:spPr>
              <a:xfrm>
                <a:off x="-725141" y="-97213"/>
                <a:ext cx="554521" cy="476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6" extrusionOk="0">
                    <a:moveTo>
                      <a:pt x="0" y="0"/>
                    </a:moveTo>
                    <a:lnTo>
                      <a:pt x="0" y="17842"/>
                    </a:lnTo>
                    <a:lnTo>
                      <a:pt x="0" y="17901"/>
                    </a:lnTo>
                    <a:lnTo>
                      <a:pt x="11" y="17901"/>
                    </a:lnTo>
                    <a:cubicBezTo>
                      <a:pt x="57" y="18757"/>
                      <a:pt x="1103" y="19610"/>
                      <a:pt x="3165" y="20263"/>
                    </a:cubicBezTo>
                    <a:cubicBezTo>
                      <a:pt x="7383" y="21600"/>
                      <a:pt x="14223" y="21600"/>
                      <a:pt x="18441" y="20263"/>
                    </a:cubicBezTo>
                    <a:cubicBezTo>
                      <a:pt x="20503" y="19610"/>
                      <a:pt x="21543" y="18757"/>
                      <a:pt x="21589" y="17901"/>
                    </a:cubicBezTo>
                    <a:lnTo>
                      <a:pt x="21600" y="17901"/>
                    </a:lnTo>
                    <a:lnTo>
                      <a:pt x="21600" y="17842"/>
                    </a:lnTo>
                    <a:lnTo>
                      <a:pt x="21600" y="0"/>
                    </a:lnTo>
                    <a:cubicBezTo>
                      <a:pt x="21600" y="876"/>
                      <a:pt x="20545" y="1753"/>
                      <a:pt x="18435" y="2421"/>
                    </a:cubicBezTo>
                    <a:cubicBezTo>
                      <a:pt x="14217" y="3758"/>
                      <a:pt x="7383" y="3758"/>
                      <a:pt x="3165" y="2421"/>
                    </a:cubicBezTo>
                    <a:cubicBezTo>
                      <a:pt x="1055" y="1753"/>
                      <a:pt x="0" y="876"/>
                      <a:pt x="0" y="0"/>
                    </a:cubicBezTo>
                    <a:close/>
                  </a:path>
                </a:pathLst>
              </a:custGeom>
              <a:solidFill>
                <a:srgbClr val="328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  <p:sp>
            <p:nvSpPr>
              <p:cNvPr id="1827" name="椭圆形">
                <a:extLst>
                  <a:ext uri="{FF2B5EF4-FFF2-40B4-BE49-F238E27FC236}">
                    <a16:creationId xmlns:a16="http://schemas.microsoft.com/office/drawing/2014/main" id="{CFA70DC3-B535-9405-5730-888A39761648}"/>
                  </a:ext>
                </a:extLst>
              </p:cNvPr>
              <p:cNvSpPr/>
              <p:nvPr>
                <p:custDataLst>
                  <p:tags r:id="rId72"/>
                </p:custDataLst>
              </p:nvPr>
            </p:nvSpPr>
            <p:spPr>
              <a:xfrm>
                <a:off x="-725183" y="-149321"/>
                <a:ext cx="554608" cy="142494"/>
              </a:xfrm>
              <a:prstGeom prst="ellipse">
                <a:avLst/>
              </a:prstGeom>
              <a:solidFill>
                <a:srgbClr val="3599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43" name="成组">
              <a:extLst>
                <a:ext uri="{FF2B5EF4-FFF2-40B4-BE49-F238E27FC236}">
                  <a16:creationId xmlns:a16="http://schemas.microsoft.com/office/drawing/2014/main" id="{9CB99443-597C-1620-804C-135EB4615FD0}"/>
                </a:ext>
              </a:extLst>
            </p:cNvPr>
            <p:cNvGrpSpPr/>
            <p:nvPr/>
          </p:nvGrpSpPr>
          <p:grpSpPr>
            <a:xfrm>
              <a:off x="8450976" y="7025677"/>
              <a:ext cx="554610" cy="528532"/>
              <a:chOff x="-725183" y="-149321"/>
              <a:chExt cx="554608" cy="528531"/>
            </a:xfrm>
          </p:grpSpPr>
          <p:sp>
            <p:nvSpPr>
              <p:cNvPr id="1824" name="形状">
                <a:extLst>
                  <a:ext uri="{FF2B5EF4-FFF2-40B4-BE49-F238E27FC236}">
                    <a16:creationId xmlns:a16="http://schemas.microsoft.com/office/drawing/2014/main" id="{BBF55EF1-0BF3-DD39-669D-5C1F32E41EB2}"/>
                  </a:ext>
                </a:extLst>
              </p:cNvPr>
              <p:cNvSpPr/>
              <p:nvPr>
                <p:custDataLst>
                  <p:tags r:id="rId69"/>
                </p:custDataLst>
              </p:nvPr>
            </p:nvSpPr>
            <p:spPr>
              <a:xfrm>
                <a:off x="-725142" y="-97213"/>
                <a:ext cx="554521" cy="476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6" extrusionOk="0">
                    <a:moveTo>
                      <a:pt x="0" y="0"/>
                    </a:moveTo>
                    <a:lnTo>
                      <a:pt x="0" y="17842"/>
                    </a:lnTo>
                    <a:lnTo>
                      <a:pt x="0" y="17901"/>
                    </a:lnTo>
                    <a:lnTo>
                      <a:pt x="11" y="17901"/>
                    </a:lnTo>
                    <a:cubicBezTo>
                      <a:pt x="57" y="18757"/>
                      <a:pt x="1103" y="19610"/>
                      <a:pt x="3165" y="20263"/>
                    </a:cubicBezTo>
                    <a:cubicBezTo>
                      <a:pt x="7383" y="21600"/>
                      <a:pt x="14223" y="21600"/>
                      <a:pt x="18441" y="20263"/>
                    </a:cubicBezTo>
                    <a:cubicBezTo>
                      <a:pt x="20503" y="19610"/>
                      <a:pt x="21543" y="18757"/>
                      <a:pt x="21589" y="17901"/>
                    </a:cubicBezTo>
                    <a:lnTo>
                      <a:pt x="21600" y="17901"/>
                    </a:lnTo>
                    <a:lnTo>
                      <a:pt x="21600" y="17842"/>
                    </a:lnTo>
                    <a:lnTo>
                      <a:pt x="21600" y="0"/>
                    </a:lnTo>
                    <a:cubicBezTo>
                      <a:pt x="21600" y="876"/>
                      <a:pt x="20545" y="1753"/>
                      <a:pt x="18435" y="2421"/>
                    </a:cubicBezTo>
                    <a:cubicBezTo>
                      <a:pt x="14217" y="3758"/>
                      <a:pt x="7383" y="3758"/>
                      <a:pt x="3165" y="2421"/>
                    </a:cubicBezTo>
                    <a:cubicBezTo>
                      <a:pt x="1055" y="1753"/>
                      <a:pt x="0" y="876"/>
                      <a:pt x="0" y="0"/>
                    </a:cubicBezTo>
                    <a:close/>
                  </a:path>
                </a:pathLst>
              </a:custGeom>
              <a:solidFill>
                <a:srgbClr val="328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  <p:sp>
            <p:nvSpPr>
              <p:cNvPr id="1825" name="椭圆形">
                <a:extLst>
                  <a:ext uri="{FF2B5EF4-FFF2-40B4-BE49-F238E27FC236}">
                    <a16:creationId xmlns:a16="http://schemas.microsoft.com/office/drawing/2014/main" id="{CCC65985-3841-EFAB-6A54-DC6B16A0A016}"/>
                  </a:ext>
                </a:extLst>
              </p:cNvPr>
              <p:cNvSpPr/>
              <p:nvPr>
                <p:custDataLst>
                  <p:tags r:id="rId70"/>
                </p:custDataLst>
              </p:nvPr>
            </p:nvSpPr>
            <p:spPr>
              <a:xfrm>
                <a:off x="-725183" y="-149321"/>
                <a:ext cx="554608" cy="142494"/>
              </a:xfrm>
              <a:prstGeom prst="ellipse">
                <a:avLst/>
              </a:prstGeom>
              <a:solidFill>
                <a:srgbClr val="3599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47" name="成组">
              <a:extLst>
                <a:ext uri="{FF2B5EF4-FFF2-40B4-BE49-F238E27FC236}">
                  <a16:creationId xmlns:a16="http://schemas.microsoft.com/office/drawing/2014/main" id="{5463CC07-88C9-6EFD-E14E-8AE81460B814}"/>
                </a:ext>
              </a:extLst>
            </p:cNvPr>
            <p:cNvGrpSpPr/>
            <p:nvPr/>
          </p:nvGrpSpPr>
          <p:grpSpPr>
            <a:xfrm>
              <a:off x="5679083" y="7054366"/>
              <a:ext cx="554610" cy="528533"/>
              <a:chOff x="-2226320" y="-123183"/>
              <a:chExt cx="554608" cy="528531"/>
            </a:xfrm>
          </p:grpSpPr>
          <p:sp>
            <p:nvSpPr>
              <p:cNvPr id="1822" name="形状">
                <a:extLst>
                  <a:ext uri="{FF2B5EF4-FFF2-40B4-BE49-F238E27FC236}">
                    <a16:creationId xmlns:a16="http://schemas.microsoft.com/office/drawing/2014/main" id="{5F51CE78-B461-5F04-6211-70BB3A7ACB88}"/>
                  </a:ext>
                </a:extLst>
              </p:cNvPr>
              <p:cNvSpPr/>
              <p:nvPr>
                <p:custDataLst>
                  <p:tags r:id="rId67"/>
                </p:custDataLst>
              </p:nvPr>
            </p:nvSpPr>
            <p:spPr>
              <a:xfrm>
                <a:off x="-2226278" y="-71075"/>
                <a:ext cx="554522" cy="476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6" extrusionOk="0">
                    <a:moveTo>
                      <a:pt x="0" y="0"/>
                    </a:moveTo>
                    <a:lnTo>
                      <a:pt x="0" y="17842"/>
                    </a:lnTo>
                    <a:lnTo>
                      <a:pt x="0" y="17901"/>
                    </a:lnTo>
                    <a:lnTo>
                      <a:pt x="11" y="17901"/>
                    </a:lnTo>
                    <a:cubicBezTo>
                      <a:pt x="57" y="18757"/>
                      <a:pt x="1103" y="19610"/>
                      <a:pt x="3165" y="20263"/>
                    </a:cubicBezTo>
                    <a:cubicBezTo>
                      <a:pt x="7383" y="21600"/>
                      <a:pt x="14223" y="21600"/>
                      <a:pt x="18441" y="20263"/>
                    </a:cubicBezTo>
                    <a:cubicBezTo>
                      <a:pt x="20503" y="19610"/>
                      <a:pt x="21543" y="18757"/>
                      <a:pt x="21589" y="17901"/>
                    </a:cubicBezTo>
                    <a:lnTo>
                      <a:pt x="21600" y="17901"/>
                    </a:lnTo>
                    <a:lnTo>
                      <a:pt x="21600" y="17842"/>
                    </a:lnTo>
                    <a:lnTo>
                      <a:pt x="21600" y="0"/>
                    </a:lnTo>
                    <a:cubicBezTo>
                      <a:pt x="21600" y="876"/>
                      <a:pt x="20545" y="1753"/>
                      <a:pt x="18435" y="2421"/>
                    </a:cubicBezTo>
                    <a:cubicBezTo>
                      <a:pt x="14217" y="3758"/>
                      <a:pt x="7383" y="3758"/>
                      <a:pt x="3165" y="2421"/>
                    </a:cubicBezTo>
                    <a:cubicBezTo>
                      <a:pt x="1055" y="1753"/>
                      <a:pt x="0" y="876"/>
                      <a:pt x="0" y="0"/>
                    </a:cubicBezTo>
                    <a:close/>
                  </a:path>
                </a:pathLst>
              </a:custGeom>
              <a:solidFill>
                <a:srgbClr val="328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  <p:sp>
            <p:nvSpPr>
              <p:cNvPr id="1823" name="椭圆形">
                <a:extLst>
                  <a:ext uri="{FF2B5EF4-FFF2-40B4-BE49-F238E27FC236}">
                    <a16:creationId xmlns:a16="http://schemas.microsoft.com/office/drawing/2014/main" id="{60A8CEB2-503F-AEB6-26BB-26F20FE3FD25}"/>
                  </a:ext>
                </a:extLst>
              </p:cNvPr>
              <p:cNvSpPr/>
              <p:nvPr>
                <p:custDataLst>
                  <p:tags r:id="rId68"/>
                </p:custDataLst>
              </p:nvPr>
            </p:nvSpPr>
            <p:spPr>
              <a:xfrm>
                <a:off x="-2226320" y="-123183"/>
                <a:ext cx="554608" cy="142493"/>
              </a:xfrm>
              <a:prstGeom prst="ellipse">
                <a:avLst/>
              </a:prstGeom>
              <a:solidFill>
                <a:srgbClr val="3599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</p:grpSp>
        <p:sp>
          <p:nvSpPr>
            <p:cNvPr id="48" name="CN">
              <a:extLst>
                <a:ext uri="{FF2B5EF4-FFF2-40B4-BE49-F238E27FC236}">
                  <a16:creationId xmlns:a16="http://schemas.microsoft.com/office/drawing/2014/main" id="{DE154E05-6731-059F-9BB3-33C6A2EBF71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4140159" y="5421620"/>
              <a:ext cx="2486068" cy="892130"/>
            </a:xfrm>
            <a:prstGeom prst="rect">
              <a:avLst/>
            </a:prstGeom>
            <a:solidFill>
              <a:schemeClr val="accent1">
                <a:satOff val="-18847"/>
                <a:lumOff val="31078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800" dirty="0">
                  <a:latin typeface="+mn-ea"/>
                  <a:ea typeface="+mn-ea"/>
                </a:rPr>
                <a:t>CN</a:t>
              </a:r>
            </a:p>
          </p:txBody>
        </p:sp>
        <p:sp>
          <p:nvSpPr>
            <p:cNvPr id="49" name="圆角矩形">
              <a:extLst>
                <a:ext uri="{FF2B5EF4-FFF2-40B4-BE49-F238E27FC236}">
                  <a16:creationId xmlns:a16="http://schemas.microsoft.com/office/drawing/2014/main" id="{A7278AA5-7CDB-5379-8C0A-B20ECC33B2C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4094408" y="6876445"/>
              <a:ext cx="2322925" cy="815858"/>
            </a:xfrm>
            <a:prstGeom prst="roundRect">
              <a:avLst>
                <a:gd name="adj" fmla="val 20935"/>
              </a:avLst>
            </a:prstGeom>
            <a:ln w="25400">
              <a:solidFill>
                <a:schemeClr val="accent1">
                  <a:satOff val="-18847"/>
                  <a:lumOff val="15539"/>
                </a:schemeClr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endParaRPr dirty="0">
                <a:latin typeface="+mn-ea"/>
                <a:ea typeface="+mn-ea"/>
              </a:endParaRPr>
            </a:p>
          </p:txBody>
        </p:sp>
        <p:grpSp>
          <p:nvGrpSpPr>
            <p:cNvPr id="50" name="成组">
              <a:extLst>
                <a:ext uri="{FF2B5EF4-FFF2-40B4-BE49-F238E27FC236}">
                  <a16:creationId xmlns:a16="http://schemas.microsoft.com/office/drawing/2014/main" id="{C9BAAC96-4D5E-370C-EE2A-0092C02E7058}"/>
                </a:ext>
              </a:extLst>
            </p:cNvPr>
            <p:cNvGrpSpPr/>
            <p:nvPr/>
          </p:nvGrpSpPr>
          <p:grpSpPr>
            <a:xfrm>
              <a:off x="4945350" y="7054366"/>
              <a:ext cx="554610" cy="528533"/>
              <a:chOff x="-2226320" y="-123183"/>
              <a:chExt cx="554608" cy="528531"/>
            </a:xfrm>
          </p:grpSpPr>
          <p:sp>
            <p:nvSpPr>
              <p:cNvPr id="1820" name="形状">
                <a:extLst>
                  <a:ext uri="{FF2B5EF4-FFF2-40B4-BE49-F238E27FC236}">
                    <a16:creationId xmlns:a16="http://schemas.microsoft.com/office/drawing/2014/main" id="{2D9174E9-5F81-82DB-253E-891D5D8EB7D8}"/>
                  </a:ext>
                </a:extLst>
              </p:cNvPr>
              <p:cNvSpPr/>
              <p:nvPr>
                <p:custDataLst>
                  <p:tags r:id="rId65"/>
                </p:custDataLst>
              </p:nvPr>
            </p:nvSpPr>
            <p:spPr>
              <a:xfrm>
                <a:off x="-2226278" y="-71075"/>
                <a:ext cx="554522" cy="476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6" extrusionOk="0">
                    <a:moveTo>
                      <a:pt x="0" y="0"/>
                    </a:moveTo>
                    <a:lnTo>
                      <a:pt x="0" y="17842"/>
                    </a:lnTo>
                    <a:lnTo>
                      <a:pt x="0" y="17901"/>
                    </a:lnTo>
                    <a:lnTo>
                      <a:pt x="11" y="17901"/>
                    </a:lnTo>
                    <a:cubicBezTo>
                      <a:pt x="57" y="18757"/>
                      <a:pt x="1103" y="19610"/>
                      <a:pt x="3165" y="20263"/>
                    </a:cubicBezTo>
                    <a:cubicBezTo>
                      <a:pt x="7383" y="21600"/>
                      <a:pt x="14223" y="21600"/>
                      <a:pt x="18441" y="20263"/>
                    </a:cubicBezTo>
                    <a:cubicBezTo>
                      <a:pt x="20503" y="19610"/>
                      <a:pt x="21543" y="18757"/>
                      <a:pt x="21589" y="17901"/>
                    </a:cubicBezTo>
                    <a:lnTo>
                      <a:pt x="21600" y="17901"/>
                    </a:lnTo>
                    <a:lnTo>
                      <a:pt x="21600" y="17842"/>
                    </a:lnTo>
                    <a:lnTo>
                      <a:pt x="21600" y="0"/>
                    </a:lnTo>
                    <a:cubicBezTo>
                      <a:pt x="21600" y="876"/>
                      <a:pt x="20545" y="1753"/>
                      <a:pt x="18435" y="2421"/>
                    </a:cubicBezTo>
                    <a:cubicBezTo>
                      <a:pt x="14217" y="3758"/>
                      <a:pt x="7383" y="3758"/>
                      <a:pt x="3165" y="2421"/>
                    </a:cubicBezTo>
                    <a:cubicBezTo>
                      <a:pt x="1055" y="1753"/>
                      <a:pt x="0" y="876"/>
                      <a:pt x="0" y="0"/>
                    </a:cubicBezTo>
                    <a:close/>
                  </a:path>
                </a:pathLst>
              </a:custGeom>
              <a:solidFill>
                <a:srgbClr val="328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  <p:sp>
            <p:nvSpPr>
              <p:cNvPr id="1821" name="椭圆形">
                <a:extLst>
                  <a:ext uri="{FF2B5EF4-FFF2-40B4-BE49-F238E27FC236}">
                    <a16:creationId xmlns:a16="http://schemas.microsoft.com/office/drawing/2014/main" id="{58FF7BDD-FD29-30FE-01CB-2CD33BCBCA50}"/>
                  </a:ext>
                </a:extLst>
              </p:cNvPr>
              <p:cNvSpPr/>
              <p:nvPr>
                <p:custDataLst>
                  <p:tags r:id="rId66"/>
                </p:custDataLst>
              </p:nvPr>
            </p:nvSpPr>
            <p:spPr>
              <a:xfrm>
                <a:off x="-2226320" y="-123183"/>
                <a:ext cx="554608" cy="142493"/>
              </a:xfrm>
              <a:prstGeom prst="ellipse">
                <a:avLst/>
              </a:prstGeom>
              <a:solidFill>
                <a:srgbClr val="3599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51" name="成组">
              <a:extLst>
                <a:ext uri="{FF2B5EF4-FFF2-40B4-BE49-F238E27FC236}">
                  <a16:creationId xmlns:a16="http://schemas.microsoft.com/office/drawing/2014/main" id="{B4F895B9-A45B-73FA-5218-DC21EFBABBC9}"/>
                </a:ext>
              </a:extLst>
            </p:cNvPr>
            <p:cNvGrpSpPr/>
            <p:nvPr/>
          </p:nvGrpSpPr>
          <p:grpSpPr>
            <a:xfrm>
              <a:off x="4211617" y="7064665"/>
              <a:ext cx="554610" cy="528532"/>
              <a:chOff x="-2226320" y="-123183"/>
              <a:chExt cx="554608" cy="528531"/>
            </a:xfrm>
          </p:grpSpPr>
          <p:sp>
            <p:nvSpPr>
              <p:cNvPr id="1818" name="形状">
                <a:extLst>
                  <a:ext uri="{FF2B5EF4-FFF2-40B4-BE49-F238E27FC236}">
                    <a16:creationId xmlns:a16="http://schemas.microsoft.com/office/drawing/2014/main" id="{ABEBE62F-2F9E-8A83-9588-B7551BDD859E}"/>
                  </a:ext>
                </a:extLst>
              </p:cNvPr>
              <p:cNvSpPr/>
              <p:nvPr>
                <p:custDataLst>
                  <p:tags r:id="rId63"/>
                </p:custDataLst>
              </p:nvPr>
            </p:nvSpPr>
            <p:spPr>
              <a:xfrm>
                <a:off x="-2226279" y="-71075"/>
                <a:ext cx="554522" cy="476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6" extrusionOk="0">
                    <a:moveTo>
                      <a:pt x="0" y="0"/>
                    </a:moveTo>
                    <a:lnTo>
                      <a:pt x="0" y="17842"/>
                    </a:lnTo>
                    <a:lnTo>
                      <a:pt x="0" y="17901"/>
                    </a:lnTo>
                    <a:lnTo>
                      <a:pt x="11" y="17901"/>
                    </a:lnTo>
                    <a:cubicBezTo>
                      <a:pt x="57" y="18757"/>
                      <a:pt x="1103" y="19610"/>
                      <a:pt x="3165" y="20263"/>
                    </a:cubicBezTo>
                    <a:cubicBezTo>
                      <a:pt x="7383" y="21600"/>
                      <a:pt x="14223" y="21600"/>
                      <a:pt x="18441" y="20263"/>
                    </a:cubicBezTo>
                    <a:cubicBezTo>
                      <a:pt x="20503" y="19610"/>
                      <a:pt x="21543" y="18757"/>
                      <a:pt x="21589" y="17901"/>
                    </a:cubicBezTo>
                    <a:lnTo>
                      <a:pt x="21600" y="17901"/>
                    </a:lnTo>
                    <a:lnTo>
                      <a:pt x="21600" y="17842"/>
                    </a:lnTo>
                    <a:lnTo>
                      <a:pt x="21600" y="0"/>
                    </a:lnTo>
                    <a:cubicBezTo>
                      <a:pt x="21600" y="876"/>
                      <a:pt x="20545" y="1753"/>
                      <a:pt x="18435" y="2421"/>
                    </a:cubicBezTo>
                    <a:cubicBezTo>
                      <a:pt x="14217" y="3758"/>
                      <a:pt x="7383" y="3758"/>
                      <a:pt x="3165" y="2421"/>
                    </a:cubicBezTo>
                    <a:cubicBezTo>
                      <a:pt x="1055" y="1753"/>
                      <a:pt x="0" y="876"/>
                      <a:pt x="0" y="0"/>
                    </a:cubicBezTo>
                    <a:close/>
                  </a:path>
                </a:pathLst>
              </a:custGeom>
              <a:solidFill>
                <a:srgbClr val="328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  <p:sp>
            <p:nvSpPr>
              <p:cNvPr id="1819" name="椭圆形">
                <a:extLst>
                  <a:ext uri="{FF2B5EF4-FFF2-40B4-BE49-F238E27FC236}">
                    <a16:creationId xmlns:a16="http://schemas.microsoft.com/office/drawing/2014/main" id="{8B24D326-E3DF-37A1-A1E1-7911E11315FB}"/>
                  </a:ext>
                </a:extLst>
              </p:cNvPr>
              <p:cNvSpPr/>
              <p:nvPr>
                <p:custDataLst>
                  <p:tags r:id="rId64"/>
                </p:custDataLst>
              </p:nvPr>
            </p:nvSpPr>
            <p:spPr>
              <a:xfrm>
                <a:off x="-2226320" y="-123183"/>
                <a:ext cx="554608" cy="142494"/>
              </a:xfrm>
              <a:prstGeom prst="ellipse">
                <a:avLst/>
              </a:prstGeom>
              <a:solidFill>
                <a:srgbClr val="3599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</p:grpSp>
        <p:sp>
          <p:nvSpPr>
            <p:cNvPr id="52" name="线条">
              <a:extLst>
                <a:ext uri="{FF2B5EF4-FFF2-40B4-BE49-F238E27FC236}">
                  <a16:creationId xmlns:a16="http://schemas.microsoft.com/office/drawing/2014/main" id="{F41B8B3D-57E3-E704-4FB8-ED68402C9D2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 flipV="1">
              <a:off x="4970370" y="6406433"/>
              <a:ext cx="0" cy="395835"/>
            </a:xfrm>
            <a:prstGeom prst="line">
              <a:avLst/>
            </a:prstGeom>
            <a:ln w="38100">
              <a:solidFill>
                <a:schemeClr val="accent2"/>
              </a:solidFill>
              <a:miter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dirty="0">
                <a:latin typeface="+mn-ea"/>
                <a:ea typeface="+mn-ea"/>
              </a:endParaRPr>
            </a:p>
          </p:txBody>
        </p:sp>
        <p:grpSp>
          <p:nvGrpSpPr>
            <p:cNvPr id="55" name="成组">
              <a:extLst>
                <a:ext uri="{FF2B5EF4-FFF2-40B4-BE49-F238E27FC236}">
                  <a16:creationId xmlns:a16="http://schemas.microsoft.com/office/drawing/2014/main" id="{2AC670E4-2BC1-08F9-4336-DF5D8A672E6C}"/>
                </a:ext>
              </a:extLst>
            </p:cNvPr>
            <p:cNvGrpSpPr/>
            <p:nvPr/>
          </p:nvGrpSpPr>
          <p:grpSpPr>
            <a:xfrm>
              <a:off x="13811466" y="6932377"/>
              <a:ext cx="554610" cy="528531"/>
              <a:chOff x="354294" y="-221047"/>
              <a:chExt cx="554608" cy="528529"/>
            </a:xfrm>
          </p:grpSpPr>
          <p:sp>
            <p:nvSpPr>
              <p:cNvPr id="1816" name="形状">
                <a:extLst>
                  <a:ext uri="{FF2B5EF4-FFF2-40B4-BE49-F238E27FC236}">
                    <a16:creationId xmlns:a16="http://schemas.microsoft.com/office/drawing/2014/main" id="{D6583CE2-EACF-6FEA-E8D0-72825A4983BD}"/>
                  </a:ext>
                </a:extLst>
              </p:cNvPr>
              <p:cNvSpPr/>
              <p:nvPr>
                <p:custDataLst>
                  <p:tags r:id="rId61"/>
                </p:custDataLst>
              </p:nvPr>
            </p:nvSpPr>
            <p:spPr>
              <a:xfrm>
                <a:off x="354335" y="-168939"/>
                <a:ext cx="554520" cy="47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6" extrusionOk="0">
                    <a:moveTo>
                      <a:pt x="0" y="0"/>
                    </a:moveTo>
                    <a:lnTo>
                      <a:pt x="0" y="17842"/>
                    </a:lnTo>
                    <a:lnTo>
                      <a:pt x="0" y="17901"/>
                    </a:lnTo>
                    <a:lnTo>
                      <a:pt x="11" y="17901"/>
                    </a:lnTo>
                    <a:cubicBezTo>
                      <a:pt x="57" y="18757"/>
                      <a:pt x="1103" y="19610"/>
                      <a:pt x="3165" y="20263"/>
                    </a:cubicBezTo>
                    <a:cubicBezTo>
                      <a:pt x="7383" y="21600"/>
                      <a:pt x="14223" y="21600"/>
                      <a:pt x="18441" y="20263"/>
                    </a:cubicBezTo>
                    <a:cubicBezTo>
                      <a:pt x="20503" y="19610"/>
                      <a:pt x="21543" y="18757"/>
                      <a:pt x="21589" y="17901"/>
                    </a:cubicBezTo>
                    <a:lnTo>
                      <a:pt x="21600" y="17901"/>
                    </a:lnTo>
                    <a:lnTo>
                      <a:pt x="21600" y="17842"/>
                    </a:lnTo>
                    <a:lnTo>
                      <a:pt x="21600" y="0"/>
                    </a:lnTo>
                    <a:cubicBezTo>
                      <a:pt x="21600" y="876"/>
                      <a:pt x="20545" y="1753"/>
                      <a:pt x="18435" y="2421"/>
                    </a:cubicBezTo>
                    <a:cubicBezTo>
                      <a:pt x="14217" y="3758"/>
                      <a:pt x="7383" y="3758"/>
                      <a:pt x="3165" y="2421"/>
                    </a:cubicBezTo>
                    <a:cubicBezTo>
                      <a:pt x="1055" y="1753"/>
                      <a:pt x="0" y="876"/>
                      <a:pt x="0" y="0"/>
                    </a:cubicBezTo>
                    <a:close/>
                  </a:path>
                </a:pathLst>
              </a:custGeom>
              <a:solidFill>
                <a:srgbClr val="328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  <p:sp>
            <p:nvSpPr>
              <p:cNvPr id="1817" name="椭圆形">
                <a:extLst>
                  <a:ext uri="{FF2B5EF4-FFF2-40B4-BE49-F238E27FC236}">
                    <a16:creationId xmlns:a16="http://schemas.microsoft.com/office/drawing/2014/main" id="{81FF99D6-687C-A7CF-B1F5-22DDFC8A2286}"/>
                  </a:ext>
                </a:extLst>
              </p:cNvPr>
              <p:cNvSpPr/>
              <p:nvPr>
                <p:custDataLst>
                  <p:tags r:id="rId62"/>
                </p:custDataLst>
              </p:nvPr>
            </p:nvSpPr>
            <p:spPr>
              <a:xfrm>
                <a:off x="354294" y="-221047"/>
                <a:ext cx="554608" cy="142493"/>
              </a:xfrm>
              <a:prstGeom prst="ellipse">
                <a:avLst/>
              </a:prstGeom>
              <a:solidFill>
                <a:srgbClr val="3599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</p:grpSp>
        <p:sp>
          <p:nvSpPr>
            <p:cNvPr id="56" name="矩形">
              <a:extLst>
                <a:ext uri="{FF2B5EF4-FFF2-40B4-BE49-F238E27FC236}">
                  <a16:creationId xmlns:a16="http://schemas.microsoft.com/office/drawing/2014/main" id="{19918BBE-5149-7E63-0F29-83D3F78FE76C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2126077" y="5372009"/>
              <a:ext cx="2486068" cy="892130"/>
            </a:xfrm>
            <a:prstGeom prst="rect">
              <a:avLst/>
            </a:prstGeom>
            <a:solidFill>
              <a:schemeClr val="accent1">
                <a:satOff val="-18847"/>
                <a:lumOff val="31078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defTabSz="82169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57" name="CN">
              <a:extLst>
                <a:ext uri="{FF2B5EF4-FFF2-40B4-BE49-F238E27FC236}">
                  <a16:creationId xmlns:a16="http://schemas.microsoft.com/office/drawing/2014/main" id="{9F2B1214-F2C8-0F40-54F6-B93644E5D7D4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13102655" y="5594887"/>
              <a:ext cx="532911" cy="514542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800" dirty="0">
                  <a:latin typeface="+mn-ea"/>
                  <a:ea typeface="+mn-ea"/>
                </a:rPr>
                <a:t>CN</a:t>
              </a:r>
            </a:p>
          </p:txBody>
        </p:sp>
        <p:sp>
          <p:nvSpPr>
            <p:cNvPr id="58" name="圆角矩形">
              <a:extLst>
                <a:ext uri="{FF2B5EF4-FFF2-40B4-BE49-F238E27FC236}">
                  <a16:creationId xmlns:a16="http://schemas.microsoft.com/office/drawing/2014/main" id="{FC816810-833B-194D-1898-78EC33DCA3F8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2178213" y="6776969"/>
              <a:ext cx="2322924" cy="815858"/>
            </a:xfrm>
            <a:prstGeom prst="roundRect">
              <a:avLst>
                <a:gd name="adj" fmla="val 20935"/>
              </a:avLst>
            </a:prstGeom>
            <a:ln w="25400">
              <a:solidFill>
                <a:schemeClr val="accent1">
                  <a:satOff val="-18847"/>
                  <a:lumOff val="15539"/>
                </a:schemeClr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endParaRPr dirty="0">
                <a:latin typeface="+mn-ea"/>
                <a:ea typeface="+mn-ea"/>
              </a:endParaRPr>
            </a:p>
          </p:txBody>
        </p:sp>
        <p:grpSp>
          <p:nvGrpSpPr>
            <p:cNvPr id="59" name="成组">
              <a:extLst>
                <a:ext uri="{FF2B5EF4-FFF2-40B4-BE49-F238E27FC236}">
                  <a16:creationId xmlns:a16="http://schemas.microsoft.com/office/drawing/2014/main" id="{D979D251-5CD8-8930-336F-0C4579A6AC9F}"/>
                </a:ext>
              </a:extLst>
            </p:cNvPr>
            <p:cNvGrpSpPr/>
            <p:nvPr/>
          </p:nvGrpSpPr>
          <p:grpSpPr>
            <a:xfrm>
              <a:off x="13077733" y="6932377"/>
              <a:ext cx="554610" cy="528531"/>
              <a:chOff x="354294" y="-221047"/>
              <a:chExt cx="554608" cy="528529"/>
            </a:xfrm>
          </p:grpSpPr>
          <p:sp>
            <p:nvSpPr>
              <p:cNvPr id="1814" name="形状">
                <a:extLst>
                  <a:ext uri="{FF2B5EF4-FFF2-40B4-BE49-F238E27FC236}">
                    <a16:creationId xmlns:a16="http://schemas.microsoft.com/office/drawing/2014/main" id="{E83D382E-5AF0-CC65-BCF1-547141E79DA8}"/>
                  </a:ext>
                </a:extLst>
              </p:cNvPr>
              <p:cNvSpPr/>
              <p:nvPr>
                <p:custDataLst>
                  <p:tags r:id="rId59"/>
                </p:custDataLst>
              </p:nvPr>
            </p:nvSpPr>
            <p:spPr>
              <a:xfrm>
                <a:off x="354335" y="-168939"/>
                <a:ext cx="554520" cy="47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6" extrusionOk="0">
                    <a:moveTo>
                      <a:pt x="0" y="0"/>
                    </a:moveTo>
                    <a:lnTo>
                      <a:pt x="0" y="17842"/>
                    </a:lnTo>
                    <a:lnTo>
                      <a:pt x="0" y="17901"/>
                    </a:lnTo>
                    <a:lnTo>
                      <a:pt x="11" y="17901"/>
                    </a:lnTo>
                    <a:cubicBezTo>
                      <a:pt x="57" y="18757"/>
                      <a:pt x="1103" y="19610"/>
                      <a:pt x="3165" y="20263"/>
                    </a:cubicBezTo>
                    <a:cubicBezTo>
                      <a:pt x="7383" y="21600"/>
                      <a:pt x="14223" y="21600"/>
                      <a:pt x="18441" y="20263"/>
                    </a:cubicBezTo>
                    <a:cubicBezTo>
                      <a:pt x="20503" y="19610"/>
                      <a:pt x="21543" y="18757"/>
                      <a:pt x="21589" y="17901"/>
                    </a:cubicBezTo>
                    <a:lnTo>
                      <a:pt x="21600" y="17901"/>
                    </a:lnTo>
                    <a:lnTo>
                      <a:pt x="21600" y="17842"/>
                    </a:lnTo>
                    <a:lnTo>
                      <a:pt x="21600" y="0"/>
                    </a:lnTo>
                    <a:cubicBezTo>
                      <a:pt x="21600" y="876"/>
                      <a:pt x="20545" y="1753"/>
                      <a:pt x="18435" y="2421"/>
                    </a:cubicBezTo>
                    <a:cubicBezTo>
                      <a:pt x="14217" y="3758"/>
                      <a:pt x="7383" y="3758"/>
                      <a:pt x="3165" y="2421"/>
                    </a:cubicBezTo>
                    <a:cubicBezTo>
                      <a:pt x="1055" y="1753"/>
                      <a:pt x="0" y="876"/>
                      <a:pt x="0" y="0"/>
                    </a:cubicBezTo>
                    <a:close/>
                  </a:path>
                </a:pathLst>
              </a:custGeom>
              <a:solidFill>
                <a:srgbClr val="328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  <p:sp>
            <p:nvSpPr>
              <p:cNvPr id="1815" name="椭圆形">
                <a:extLst>
                  <a:ext uri="{FF2B5EF4-FFF2-40B4-BE49-F238E27FC236}">
                    <a16:creationId xmlns:a16="http://schemas.microsoft.com/office/drawing/2014/main" id="{5EF36E9C-05CC-97B4-780B-93C482FB0B1E}"/>
                  </a:ext>
                </a:extLst>
              </p:cNvPr>
              <p:cNvSpPr/>
              <p:nvPr>
                <p:custDataLst>
                  <p:tags r:id="rId60"/>
                </p:custDataLst>
              </p:nvPr>
            </p:nvSpPr>
            <p:spPr>
              <a:xfrm>
                <a:off x="354294" y="-221047"/>
                <a:ext cx="554608" cy="142493"/>
              </a:xfrm>
              <a:prstGeom prst="ellipse">
                <a:avLst/>
              </a:prstGeom>
              <a:solidFill>
                <a:srgbClr val="3599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60" name="成组">
              <a:extLst>
                <a:ext uri="{FF2B5EF4-FFF2-40B4-BE49-F238E27FC236}">
                  <a16:creationId xmlns:a16="http://schemas.microsoft.com/office/drawing/2014/main" id="{B24D9633-8DAE-79C6-FACA-F56B099A4FC4}"/>
                </a:ext>
              </a:extLst>
            </p:cNvPr>
            <p:cNvGrpSpPr/>
            <p:nvPr/>
          </p:nvGrpSpPr>
          <p:grpSpPr>
            <a:xfrm>
              <a:off x="12344000" y="6942676"/>
              <a:ext cx="554610" cy="528530"/>
              <a:chOff x="354294" y="-221048"/>
              <a:chExt cx="554608" cy="528529"/>
            </a:xfrm>
          </p:grpSpPr>
          <p:sp>
            <p:nvSpPr>
              <p:cNvPr id="1812" name="形状">
                <a:extLst>
                  <a:ext uri="{FF2B5EF4-FFF2-40B4-BE49-F238E27FC236}">
                    <a16:creationId xmlns:a16="http://schemas.microsoft.com/office/drawing/2014/main" id="{EF2767DF-7269-845B-B084-AA2EF35DC267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>
                <a:off x="354335" y="-168940"/>
                <a:ext cx="554520" cy="476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6" extrusionOk="0">
                    <a:moveTo>
                      <a:pt x="0" y="0"/>
                    </a:moveTo>
                    <a:lnTo>
                      <a:pt x="0" y="17842"/>
                    </a:lnTo>
                    <a:lnTo>
                      <a:pt x="0" y="17901"/>
                    </a:lnTo>
                    <a:lnTo>
                      <a:pt x="11" y="17901"/>
                    </a:lnTo>
                    <a:cubicBezTo>
                      <a:pt x="57" y="18757"/>
                      <a:pt x="1103" y="19610"/>
                      <a:pt x="3165" y="20263"/>
                    </a:cubicBezTo>
                    <a:cubicBezTo>
                      <a:pt x="7383" y="21600"/>
                      <a:pt x="14223" y="21600"/>
                      <a:pt x="18441" y="20263"/>
                    </a:cubicBezTo>
                    <a:cubicBezTo>
                      <a:pt x="20503" y="19610"/>
                      <a:pt x="21543" y="18757"/>
                      <a:pt x="21589" y="17901"/>
                    </a:cubicBezTo>
                    <a:lnTo>
                      <a:pt x="21600" y="17901"/>
                    </a:lnTo>
                    <a:lnTo>
                      <a:pt x="21600" y="17842"/>
                    </a:lnTo>
                    <a:lnTo>
                      <a:pt x="21600" y="0"/>
                    </a:lnTo>
                    <a:cubicBezTo>
                      <a:pt x="21600" y="876"/>
                      <a:pt x="20545" y="1753"/>
                      <a:pt x="18435" y="2421"/>
                    </a:cubicBezTo>
                    <a:cubicBezTo>
                      <a:pt x="14217" y="3758"/>
                      <a:pt x="7383" y="3758"/>
                      <a:pt x="3165" y="2421"/>
                    </a:cubicBezTo>
                    <a:cubicBezTo>
                      <a:pt x="1055" y="1753"/>
                      <a:pt x="0" y="876"/>
                      <a:pt x="0" y="0"/>
                    </a:cubicBezTo>
                    <a:close/>
                  </a:path>
                </a:pathLst>
              </a:custGeom>
              <a:solidFill>
                <a:srgbClr val="328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  <p:sp>
            <p:nvSpPr>
              <p:cNvPr id="1813" name="椭圆形">
                <a:extLst>
                  <a:ext uri="{FF2B5EF4-FFF2-40B4-BE49-F238E27FC236}">
                    <a16:creationId xmlns:a16="http://schemas.microsoft.com/office/drawing/2014/main" id="{E07A73A2-40C1-E0EB-F4BD-9B3480720AE2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>
              <a:xfrm>
                <a:off x="354294" y="-221048"/>
                <a:ext cx="554608" cy="142494"/>
              </a:xfrm>
              <a:prstGeom prst="ellipse">
                <a:avLst/>
              </a:prstGeom>
              <a:solidFill>
                <a:srgbClr val="3599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defTabSz="1218565">
                  <a:defRPr sz="140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dirty="0">
                  <a:latin typeface="+mn-ea"/>
                  <a:ea typeface="+mn-ea"/>
                </a:endParaRPr>
              </a:p>
            </p:txBody>
          </p:sp>
        </p:grpSp>
        <p:sp>
          <p:nvSpPr>
            <p:cNvPr id="1793" name="矩形">
              <a:extLst>
                <a:ext uri="{FF2B5EF4-FFF2-40B4-BE49-F238E27FC236}">
                  <a16:creationId xmlns:a16="http://schemas.microsoft.com/office/drawing/2014/main" id="{2E6C434B-3D97-A094-F138-BC385435A604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6048529" y="5369472"/>
              <a:ext cx="2486068" cy="892130"/>
            </a:xfrm>
            <a:prstGeom prst="rect">
              <a:avLst/>
            </a:prstGeom>
            <a:solidFill>
              <a:schemeClr val="accent1">
                <a:satOff val="-18847"/>
                <a:lumOff val="31078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defTabSz="82169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+mn-ea"/>
                <a:ea typeface="+mn-ea"/>
              </a:endParaRPr>
            </a:p>
          </p:txBody>
        </p:sp>
        <p:sp>
          <p:nvSpPr>
            <p:cNvPr id="1794" name="CN">
              <a:extLst>
                <a:ext uri="{FF2B5EF4-FFF2-40B4-BE49-F238E27FC236}">
                  <a16:creationId xmlns:a16="http://schemas.microsoft.com/office/drawing/2014/main" id="{9770423C-DDD9-6C95-4679-AE0B60ACEFF5}"/>
                </a:ext>
              </a:extLst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16813294" y="5567740"/>
              <a:ext cx="532911" cy="514542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800" dirty="0">
                  <a:latin typeface="+mn-ea"/>
                  <a:ea typeface="+mn-ea"/>
                </a:rPr>
                <a:t>CN</a:t>
              </a:r>
            </a:p>
          </p:txBody>
        </p:sp>
        <p:sp>
          <p:nvSpPr>
            <p:cNvPr id="1801" name="Cache Instance">
              <a:extLst>
                <a:ext uri="{FF2B5EF4-FFF2-40B4-BE49-F238E27FC236}">
                  <a16:creationId xmlns:a16="http://schemas.microsoft.com/office/drawing/2014/main" id="{2A1F1497-E9A7-55F8-18F3-0A6FCDDD309B}"/>
                </a:ext>
              </a:extLst>
            </p:cNvPr>
            <p:cNvSpPr txBox="1"/>
            <p:nvPr>
              <p:custDataLst>
                <p:tags r:id="rId53"/>
              </p:custDataLst>
            </p:nvPr>
          </p:nvSpPr>
          <p:spPr>
            <a:xfrm>
              <a:off x="16432150" y="7836850"/>
              <a:ext cx="1718827" cy="343029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200" dirty="0">
                  <a:solidFill>
                    <a:schemeClr val="bg1"/>
                  </a:solidFill>
                  <a:latin typeface="+mn-ea"/>
                  <a:ea typeface="+mn-ea"/>
                </a:rPr>
                <a:t>Cache Instance</a:t>
              </a:r>
            </a:p>
          </p:txBody>
        </p:sp>
        <p:sp>
          <p:nvSpPr>
            <p:cNvPr id="1802" name="Cache Instance">
              <a:extLst>
                <a:ext uri="{FF2B5EF4-FFF2-40B4-BE49-F238E27FC236}">
                  <a16:creationId xmlns:a16="http://schemas.microsoft.com/office/drawing/2014/main" id="{2484D94F-0178-EF91-C3DD-C6EDEE0BBA8F}"/>
                </a:ext>
              </a:extLst>
            </p:cNvPr>
            <p:cNvSpPr txBox="1"/>
            <p:nvPr>
              <p:custDataLst>
                <p:tags r:id="rId54"/>
              </p:custDataLst>
            </p:nvPr>
          </p:nvSpPr>
          <p:spPr>
            <a:xfrm>
              <a:off x="12509697" y="7837450"/>
              <a:ext cx="1718827" cy="343029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200" dirty="0">
                  <a:solidFill>
                    <a:schemeClr val="bg1"/>
                  </a:solidFill>
                  <a:latin typeface="+mn-ea"/>
                  <a:ea typeface="+mn-ea"/>
                </a:rPr>
                <a:t>Cache Instance</a:t>
              </a:r>
            </a:p>
          </p:txBody>
        </p:sp>
        <p:sp>
          <p:nvSpPr>
            <p:cNvPr id="1803" name="Cache Instance">
              <a:extLst>
                <a:ext uri="{FF2B5EF4-FFF2-40B4-BE49-F238E27FC236}">
                  <a16:creationId xmlns:a16="http://schemas.microsoft.com/office/drawing/2014/main" id="{7652109D-3C57-D504-C37E-FCBA1B4E630B}"/>
                </a:ext>
              </a:extLst>
            </p:cNvPr>
            <p:cNvSpPr txBox="1"/>
            <p:nvPr>
              <p:custDataLst>
                <p:tags r:id="rId55"/>
              </p:custDataLst>
            </p:nvPr>
          </p:nvSpPr>
          <p:spPr>
            <a:xfrm>
              <a:off x="8635775" y="7863282"/>
              <a:ext cx="1718827" cy="343029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200" dirty="0">
                  <a:solidFill>
                    <a:schemeClr val="bg1"/>
                  </a:solidFill>
                  <a:latin typeface="+mn-ea"/>
                  <a:ea typeface="+mn-ea"/>
                </a:rPr>
                <a:t>Cache Instance</a:t>
              </a:r>
            </a:p>
          </p:txBody>
        </p:sp>
        <p:sp>
          <p:nvSpPr>
            <p:cNvPr id="1804" name="Cache Instance">
              <a:extLst>
                <a:ext uri="{FF2B5EF4-FFF2-40B4-BE49-F238E27FC236}">
                  <a16:creationId xmlns:a16="http://schemas.microsoft.com/office/drawing/2014/main" id="{C19AC9C5-9CE2-56E0-3020-0F86BECEF193}"/>
                </a:ext>
              </a:extLst>
            </p:cNvPr>
            <p:cNvSpPr txBox="1"/>
            <p:nvPr>
              <p:custDataLst>
                <p:tags r:id="rId56"/>
              </p:custDataLst>
            </p:nvPr>
          </p:nvSpPr>
          <p:spPr>
            <a:xfrm>
              <a:off x="4396457" y="7882687"/>
              <a:ext cx="1718827" cy="343029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200" dirty="0">
                  <a:solidFill>
                    <a:schemeClr val="bg1"/>
                  </a:solidFill>
                  <a:latin typeface="+mn-ea"/>
                  <a:ea typeface="+mn-ea"/>
                </a:rPr>
                <a:t>Cache Instance</a:t>
              </a:r>
            </a:p>
          </p:txBody>
        </p:sp>
      </p:grpSp>
      <p:sp>
        <p:nvSpPr>
          <p:cNvPr id="1830" name="形状">
            <a:extLst>
              <a:ext uri="{FF2B5EF4-FFF2-40B4-BE49-F238E27FC236}">
                <a16:creationId xmlns:a16="http://schemas.microsoft.com/office/drawing/2014/main" id="{396CF11C-C371-4FC8-6A88-E6BF6F0CF39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6567323" y="7353293"/>
            <a:ext cx="554522" cy="476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66" extrusionOk="0">
                <a:moveTo>
                  <a:pt x="0" y="0"/>
                </a:moveTo>
                <a:lnTo>
                  <a:pt x="0" y="17842"/>
                </a:lnTo>
                <a:lnTo>
                  <a:pt x="0" y="17901"/>
                </a:lnTo>
                <a:lnTo>
                  <a:pt x="11" y="17901"/>
                </a:lnTo>
                <a:cubicBezTo>
                  <a:pt x="57" y="18757"/>
                  <a:pt x="1103" y="19610"/>
                  <a:pt x="3165" y="20263"/>
                </a:cubicBezTo>
                <a:cubicBezTo>
                  <a:pt x="7383" y="21600"/>
                  <a:pt x="14223" y="21600"/>
                  <a:pt x="18441" y="20263"/>
                </a:cubicBezTo>
                <a:cubicBezTo>
                  <a:pt x="20503" y="19610"/>
                  <a:pt x="21543" y="18757"/>
                  <a:pt x="21589" y="17901"/>
                </a:cubicBezTo>
                <a:lnTo>
                  <a:pt x="21600" y="17901"/>
                </a:lnTo>
                <a:lnTo>
                  <a:pt x="21600" y="17842"/>
                </a:lnTo>
                <a:lnTo>
                  <a:pt x="21600" y="0"/>
                </a:lnTo>
                <a:cubicBezTo>
                  <a:pt x="21600" y="876"/>
                  <a:pt x="20545" y="1753"/>
                  <a:pt x="18435" y="2421"/>
                </a:cubicBezTo>
                <a:cubicBezTo>
                  <a:pt x="14217" y="3758"/>
                  <a:pt x="7383" y="3758"/>
                  <a:pt x="3165" y="2421"/>
                </a:cubicBezTo>
                <a:cubicBezTo>
                  <a:pt x="1055" y="1753"/>
                  <a:pt x="0" y="876"/>
                  <a:pt x="0" y="0"/>
                </a:cubicBezTo>
                <a:close/>
              </a:path>
            </a:pathLst>
          </a:custGeom>
          <a:solidFill>
            <a:srgbClr val="32829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31" name="椭圆形">
            <a:extLst>
              <a:ext uri="{FF2B5EF4-FFF2-40B4-BE49-F238E27FC236}">
                <a16:creationId xmlns:a16="http://schemas.microsoft.com/office/drawing/2014/main" id="{C35EFE2F-09F7-75E6-9083-0ABEAA7C5CE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6567282" y="7301184"/>
            <a:ext cx="554608" cy="142495"/>
          </a:xfrm>
          <a:prstGeom prst="ellipse">
            <a:avLst/>
          </a:prstGeom>
          <a:solidFill>
            <a:srgbClr val="3599A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32" name="形状">
            <a:extLst>
              <a:ext uri="{FF2B5EF4-FFF2-40B4-BE49-F238E27FC236}">
                <a16:creationId xmlns:a16="http://schemas.microsoft.com/office/drawing/2014/main" id="{470D8FD3-AA28-CE27-A914-BAC0E3886B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5833589" y="7353293"/>
            <a:ext cx="554523" cy="476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66" extrusionOk="0">
                <a:moveTo>
                  <a:pt x="0" y="0"/>
                </a:moveTo>
                <a:lnTo>
                  <a:pt x="0" y="17842"/>
                </a:lnTo>
                <a:lnTo>
                  <a:pt x="0" y="17901"/>
                </a:lnTo>
                <a:lnTo>
                  <a:pt x="11" y="17901"/>
                </a:lnTo>
                <a:cubicBezTo>
                  <a:pt x="57" y="18757"/>
                  <a:pt x="1103" y="19610"/>
                  <a:pt x="3165" y="20263"/>
                </a:cubicBezTo>
                <a:cubicBezTo>
                  <a:pt x="7383" y="21600"/>
                  <a:pt x="14223" y="21600"/>
                  <a:pt x="18441" y="20263"/>
                </a:cubicBezTo>
                <a:cubicBezTo>
                  <a:pt x="20503" y="19610"/>
                  <a:pt x="21543" y="18757"/>
                  <a:pt x="21589" y="17901"/>
                </a:cubicBezTo>
                <a:lnTo>
                  <a:pt x="21600" y="17901"/>
                </a:lnTo>
                <a:lnTo>
                  <a:pt x="21600" y="17842"/>
                </a:lnTo>
                <a:lnTo>
                  <a:pt x="21600" y="0"/>
                </a:lnTo>
                <a:cubicBezTo>
                  <a:pt x="21600" y="876"/>
                  <a:pt x="20545" y="1753"/>
                  <a:pt x="18435" y="2421"/>
                </a:cubicBezTo>
                <a:cubicBezTo>
                  <a:pt x="14217" y="3758"/>
                  <a:pt x="7383" y="3758"/>
                  <a:pt x="3165" y="2421"/>
                </a:cubicBezTo>
                <a:cubicBezTo>
                  <a:pt x="1055" y="1753"/>
                  <a:pt x="0" y="876"/>
                  <a:pt x="0" y="0"/>
                </a:cubicBezTo>
                <a:close/>
              </a:path>
            </a:pathLst>
          </a:custGeom>
          <a:solidFill>
            <a:srgbClr val="32829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33" name="椭圆形">
            <a:extLst>
              <a:ext uri="{FF2B5EF4-FFF2-40B4-BE49-F238E27FC236}">
                <a16:creationId xmlns:a16="http://schemas.microsoft.com/office/drawing/2014/main" id="{3A4169FA-254D-AA2D-A679-8F337D7F634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833548" y="7301184"/>
            <a:ext cx="554609" cy="142495"/>
          </a:xfrm>
          <a:prstGeom prst="ellipse">
            <a:avLst/>
          </a:prstGeom>
          <a:solidFill>
            <a:srgbClr val="3599A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34" name="形状">
            <a:extLst>
              <a:ext uri="{FF2B5EF4-FFF2-40B4-BE49-F238E27FC236}">
                <a16:creationId xmlns:a16="http://schemas.microsoft.com/office/drawing/2014/main" id="{A3351B32-78F5-3384-973E-6EB10BA55DB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5099857" y="7363592"/>
            <a:ext cx="554523" cy="476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66" extrusionOk="0">
                <a:moveTo>
                  <a:pt x="0" y="0"/>
                </a:moveTo>
                <a:lnTo>
                  <a:pt x="0" y="17842"/>
                </a:lnTo>
                <a:lnTo>
                  <a:pt x="0" y="17901"/>
                </a:lnTo>
                <a:lnTo>
                  <a:pt x="11" y="17901"/>
                </a:lnTo>
                <a:cubicBezTo>
                  <a:pt x="57" y="18757"/>
                  <a:pt x="1103" y="19610"/>
                  <a:pt x="3165" y="20263"/>
                </a:cubicBezTo>
                <a:cubicBezTo>
                  <a:pt x="7383" y="21600"/>
                  <a:pt x="14223" y="21600"/>
                  <a:pt x="18441" y="20263"/>
                </a:cubicBezTo>
                <a:cubicBezTo>
                  <a:pt x="20503" y="19610"/>
                  <a:pt x="21543" y="18757"/>
                  <a:pt x="21589" y="17901"/>
                </a:cubicBezTo>
                <a:lnTo>
                  <a:pt x="21600" y="17901"/>
                </a:lnTo>
                <a:lnTo>
                  <a:pt x="21600" y="17842"/>
                </a:lnTo>
                <a:lnTo>
                  <a:pt x="21600" y="0"/>
                </a:lnTo>
                <a:cubicBezTo>
                  <a:pt x="21600" y="876"/>
                  <a:pt x="20545" y="1753"/>
                  <a:pt x="18435" y="2421"/>
                </a:cubicBezTo>
                <a:cubicBezTo>
                  <a:pt x="14217" y="3758"/>
                  <a:pt x="7383" y="3758"/>
                  <a:pt x="3165" y="2421"/>
                </a:cubicBezTo>
                <a:cubicBezTo>
                  <a:pt x="1055" y="1753"/>
                  <a:pt x="0" y="876"/>
                  <a:pt x="0" y="0"/>
                </a:cubicBezTo>
                <a:close/>
              </a:path>
            </a:pathLst>
          </a:custGeom>
          <a:solidFill>
            <a:srgbClr val="32829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35" name="椭圆形">
            <a:extLst>
              <a:ext uri="{FF2B5EF4-FFF2-40B4-BE49-F238E27FC236}">
                <a16:creationId xmlns:a16="http://schemas.microsoft.com/office/drawing/2014/main" id="{1AB6D762-5B02-0020-3D3F-4F6F7C55CAC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5099816" y="7311483"/>
            <a:ext cx="554609" cy="142494"/>
          </a:xfrm>
          <a:prstGeom prst="ellipse">
            <a:avLst/>
          </a:prstGeom>
          <a:solidFill>
            <a:srgbClr val="3599A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36" name="线条">
            <a:extLst>
              <a:ext uri="{FF2B5EF4-FFF2-40B4-BE49-F238E27FC236}">
                <a16:creationId xmlns:a16="http://schemas.microsoft.com/office/drawing/2014/main" id="{47422C1A-44F1-6099-AB54-83EAF2A2DE7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V="1">
            <a:off x="5953420" y="1922411"/>
            <a:ext cx="7136" cy="498187"/>
          </a:xfrm>
          <a:prstGeom prst="line">
            <a:avLst/>
          </a:prstGeom>
          <a:ln w="25400">
            <a:solidFill>
              <a:srgbClr val="FFFF00"/>
            </a:solidFill>
            <a:miter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algn="l" defTabSz="1828800">
              <a:defRPr sz="36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37" name="线条">
            <a:extLst>
              <a:ext uri="{FF2B5EF4-FFF2-40B4-BE49-F238E27FC236}">
                <a16:creationId xmlns:a16="http://schemas.microsoft.com/office/drawing/2014/main" id="{99C8EE59-A1E1-F8C1-CA66-4D3D660CB95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V="1">
            <a:off x="2135234" y="1951765"/>
            <a:ext cx="7131" cy="468834"/>
          </a:xfrm>
          <a:prstGeom prst="line">
            <a:avLst/>
          </a:prstGeom>
          <a:ln w="25400">
            <a:solidFill>
              <a:srgbClr val="FFFF00"/>
            </a:solidFill>
            <a:miter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algn="l" defTabSz="1828800">
              <a:defRPr sz="36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39" name="线条">
            <a:extLst>
              <a:ext uri="{FF2B5EF4-FFF2-40B4-BE49-F238E27FC236}">
                <a16:creationId xmlns:a16="http://schemas.microsoft.com/office/drawing/2014/main" id="{5BC7899A-6702-1766-6730-2FB92E48D94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V="1">
            <a:off x="2061484" y="3473866"/>
            <a:ext cx="0" cy="239278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algn="l" defTabSz="1828800">
              <a:defRPr sz="36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40" name="线条">
            <a:extLst>
              <a:ext uri="{FF2B5EF4-FFF2-40B4-BE49-F238E27FC236}">
                <a16:creationId xmlns:a16="http://schemas.microsoft.com/office/drawing/2014/main" id="{334B7D2F-FBFF-9044-13BD-3736593E052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flipV="1">
            <a:off x="4237570" y="3436648"/>
            <a:ext cx="0" cy="239278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algn="l" defTabSz="1828800">
              <a:defRPr sz="36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41" name="线条">
            <a:extLst>
              <a:ext uri="{FF2B5EF4-FFF2-40B4-BE49-F238E27FC236}">
                <a16:creationId xmlns:a16="http://schemas.microsoft.com/office/drawing/2014/main" id="{AA31CDEF-A49A-34DE-3FFA-D7AE3EC70A5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flipV="1">
            <a:off x="4780168" y="3436648"/>
            <a:ext cx="0" cy="239278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algn="l" defTabSz="1828800">
              <a:defRPr sz="36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42" name="形状">
            <a:extLst>
              <a:ext uri="{FF2B5EF4-FFF2-40B4-BE49-F238E27FC236}">
                <a16:creationId xmlns:a16="http://schemas.microsoft.com/office/drawing/2014/main" id="{40E7B2E2-61F0-9184-ACCC-33895038545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821342" y="3794930"/>
            <a:ext cx="355286" cy="287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66" extrusionOk="0">
                <a:moveTo>
                  <a:pt x="0" y="0"/>
                </a:moveTo>
                <a:lnTo>
                  <a:pt x="0" y="17842"/>
                </a:lnTo>
                <a:lnTo>
                  <a:pt x="0" y="17901"/>
                </a:lnTo>
                <a:lnTo>
                  <a:pt x="11" y="17901"/>
                </a:lnTo>
                <a:cubicBezTo>
                  <a:pt x="57" y="18757"/>
                  <a:pt x="1103" y="19610"/>
                  <a:pt x="3165" y="20263"/>
                </a:cubicBezTo>
                <a:cubicBezTo>
                  <a:pt x="7383" y="21600"/>
                  <a:pt x="14223" y="21600"/>
                  <a:pt x="18441" y="20263"/>
                </a:cubicBezTo>
                <a:cubicBezTo>
                  <a:pt x="20503" y="19610"/>
                  <a:pt x="21543" y="18757"/>
                  <a:pt x="21589" y="17901"/>
                </a:cubicBezTo>
                <a:lnTo>
                  <a:pt x="21600" y="17901"/>
                </a:lnTo>
                <a:lnTo>
                  <a:pt x="21600" y="17842"/>
                </a:lnTo>
                <a:lnTo>
                  <a:pt x="21600" y="0"/>
                </a:lnTo>
                <a:cubicBezTo>
                  <a:pt x="21600" y="876"/>
                  <a:pt x="20545" y="1753"/>
                  <a:pt x="18435" y="2421"/>
                </a:cubicBezTo>
                <a:cubicBezTo>
                  <a:pt x="14217" y="3758"/>
                  <a:pt x="7383" y="3758"/>
                  <a:pt x="3165" y="2421"/>
                </a:cubicBezTo>
                <a:cubicBezTo>
                  <a:pt x="1055" y="1753"/>
                  <a:pt x="0" y="876"/>
                  <a:pt x="0" y="0"/>
                </a:cubicBezTo>
                <a:close/>
              </a:path>
            </a:pathLst>
          </a:custGeom>
          <a:solidFill>
            <a:srgbClr val="32829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43" name="椭圆形">
            <a:extLst>
              <a:ext uri="{FF2B5EF4-FFF2-40B4-BE49-F238E27FC236}">
                <a16:creationId xmlns:a16="http://schemas.microsoft.com/office/drawing/2014/main" id="{9198BC7E-54DE-4987-C825-23CDB1A512F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821316" y="3763431"/>
            <a:ext cx="355342" cy="86136"/>
          </a:xfrm>
          <a:prstGeom prst="ellipse">
            <a:avLst/>
          </a:prstGeom>
          <a:solidFill>
            <a:srgbClr val="3599A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44" name="圆角矩形">
            <a:extLst>
              <a:ext uri="{FF2B5EF4-FFF2-40B4-BE49-F238E27FC236}">
                <a16:creationId xmlns:a16="http://schemas.microsoft.com/office/drawing/2014/main" id="{29F3C1A9-3707-A00B-5AD2-6F18D9A9C9C5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774880" y="3669489"/>
            <a:ext cx="1488313" cy="493177"/>
          </a:xfrm>
          <a:prstGeom prst="roundRect">
            <a:avLst>
              <a:gd name="adj" fmla="val 20935"/>
            </a:avLst>
          </a:prstGeom>
          <a:ln w="25400">
            <a:solidFill>
              <a:schemeClr val="accent1">
                <a:satOff val="-18847"/>
                <a:lumOff val="15539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endParaRPr dirty="0">
              <a:latin typeface="+mn-ea"/>
              <a:ea typeface="+mn-ea"/>
            </a:endParaRPr>
          </a:p>
        </p:txBody>
      </p:sp>
      <p:sp>
        <p:nvSpPr>
          <p:cNvPr id="1845" name="形状">
            <a:extLst>
              <a:ext uri="{FF2B5EF4-FFF2-40B4-BE49-F238E27FC236}">
                <a16:creationId xmlns:a16="http://schemas.microsoft.com/office/drawing/2014/main" id="{E69711F7-FC41-31DF-CA15-A4274E6A4A9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351234" y="3794930"/>
            <a:ext cx="355286" cy="287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66" extrusionOk="0">
                <a:moveTo>
                  <a:pt x="0" y="0"/>
                </a:moveTo>
                <a:lnTo>
                  <a:pt x="0" y="17842"/>
                </a:lnTo>
                <a:lnTo>
                  <a:pt x="0" y="17901"/>
                </a:lnTo>
                <a:lnTo>
                  <a:pt x="11" y="17901"/>
                </a:lnTo>
                <a:cubicBezTo>
                  <a:pt x="57" y="18757"/>
                  <a:pt x="1103" y="19610"/>
                  <a:pt x="3165" y="20263"/>
                </a:cubicBezTo>
                <a:cubicBezTo>
                  <a:pt x="7383" y="21600"/>
                  <a:pt x="14223" y="21600"/>
                  <a:pt x="18441" y="20263"/>
                </a:cubicBezTo>
                <a:cubicBezTo>
                  <a:pt x="20503" y="19610"/>
                  <a:pt x="21543" y="18757"/>
                  <a:pt x="21589" y="17901"/>
                </a:cubicBezTo>
                <a:lnTo>
                  <a:pt x="21600" y="17901"/>
                </a:lnTo>
                <a:lnTo>
                  <a:pt x="21600" y="17842"/>
                </a:lnTo>
                <a:lnTo>
                  <a:pt x="21600" y="0"/>
                </a:lnTo>
                <a:cubicBezTo>
                  <a:pt x="21600" y="876"/>
                  <a:pt x="20545" y="1753"/>
                  <a:pt x="18435" y="2421"/>
                </a:cubicBezTo>
                <a:cubicBezTo>
                  <a:pt x="14217" y="3758"/>
                  <a:pt x="7383" y="3758"/>
                  <a:pt x="3165" y="2421"/>
                </a:cubicBezTo>
                <a:cubicBezTo>
                  <a:pt x="1055" y="1753"/>
                  <a:pt x="0" y="876"/>
                  <a:pt x="0" y="0"/>
                </a:cubicBezTo>
                <a:close/>
              </a:path>
            </a:pathLst>
          </a:custGeom>
          <a:solidFill>
            <a:srgbClr val="32829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46" name="椭圆形">
            <a:extLst>
              <a:ext uri="{FF2B5EF4-FFF2-40B4-BE49-F238E27FC236}">
                <a16:creationId xmlns:a16="http://schemas.microsoft.com/office/drawing/2014/main" id="{81421970-AB91-0FA0-E1DE-300CC31B429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351208" y="3763431"/>
            <a:ext cx="355342" cy="86136"/>
          </a:xfrm>
          <a:prstGeom prst="ellipse">
            <a:avLst/>
          </a:prstGeom>
          <a:solidFill>
            <a:srgbClr val="3599A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47" name="形状">
            <a:extLst>
              <a:ext uri="{FF2B5EF4-FFF2-40B4-BE49-F238E27FC236}">
                <a16:creationId xmlns:a16="http://schemas.microsoft.com/office/drawing/2014/main" id="{DEDD09BF-0D42-0505-B1FF-5E6BB57FCE35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881127" y="3801156"/>
            <a:ext cx="355286" cy="287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66" extrusionOk="0">
                <a:moveTo>
                  <a:pt x="0" y="0"/>
                </a:moveTo>
                <a:lnTo>
                  <a:pt x="0" y="17842"/>
                </a:lnTo>
                <a:lnTo>
                  <a:pt x="0" y="17901"/>
                </a:lnTo>
                <a:lnTo>
                  <a:pt x="11" y="17901"/>
                </a:lnTo>
                <a:cubicBezTo>
                  <a:pt x="57" y="18757"/>
                  <a:pt x="1103" y="19610"/>
                  <a:pt x="3165" y="20263"/>
                </a:cubicBezTo>
                <a:cubicBezTo>
                  <a:pt x="7383" y="21600"/>
                  <a:pt x="14223" y="21600"/>
                  <a:pt x="18441" y="20263"/>
                </a:cubicBezTo>
                <a:cubicBezTo>
                  <a:pt x="20503" y="19610"/>
                  <a:pt x="21543" y="18757"/>
                  <a:pt x="21589" y="17901"/>
                </a:cubicBezTo>
                <a:lnTo>
                  <a:pt x="21600" y="17901"/>
                </a:lnTo>
                <a:lnTo>
                  <a:pt x="21600" y="17842"/>
                </a:lnTo>
                <a:lnTo>
                  <a:pt x="21600" y="0"/>
                </a:lnTo>
                <a:cubicBezTo>
                  <a:pt x="21600" y="876"/>
                  <a:pt x="20545" y="1753"/>
                  <a:pt x="18435" y="2421"/>
                </a:cubicBezTo>
                <a:cubicBezTo>
                  <a:pt x="14217" y="3758"/>
                  <a:pt x="7383" y="3758"/>
                  <a:pt x="3165" y="2421"/>
                </a:cubicBezTo>
                <a:cubicBezTo>
                  <a:pt x="1055" y="1753"/>
                  <a:pt x="0" y="876"/>
                  <a:pt x="0" y="0"/>
                </a:cubicBezTo>
                <a:close/>
              </a:path>
            </a:pathLst>
          </a:custGeom>
          <a:solidFill>
            <a:srgbClr val="32829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48" name="椭圆形">
            <a:extLst>
              <a:ext uri="{FF2B5EF4-FFF2-40B4-BE49-F238E27FC236}">
                <a16:creationId xmlns:a16="http://schemas.microsoft.com/office/drawing/2014/main" id="{F9B5F503-94B2-BBDC-8C99-B291F4E91CF4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881101" y="3769657"/>
            <a:ext cx="355342" cy="86136"/>
          </a:xfrm>
          <a:prstGeom prst="ellipse">
            <a:avLst/>
          </a:prstGeom>
          <a:solidFill>
            <a:srgbClr val="3599A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defTabSz="1218565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49" name="线条">
            <a:extLst>
              <a:ext uri="{FF2B5EF4-FFF2-40B4-BE49-F238E27FC236}">
                <a16:creationId xmlns:a16="http://schemas.microsoft.com/office/drawing/2014/main" id="{556BC0BB-CF15-225F-27A3-46389177F4AC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 flipV="1">
            <a:off x="6720616" y="3390428"/>
            <a:ext cx="0" cy="239278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algn="l" defTabSz="1828800">
              <a:defRPr sz="36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50" name="线条">
            <a:extLst>
              <a:ext uri="{FF2B5EF4-FFF2-40B4-BE49-F238E27FC236}">
                <a16:creationId xmlns:a16="http://schemas.microsoft.com/office/drawing/2014/main" id="{D636127A-8276-5754-4048-BC077504D1BB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 flipV="1">
            <a:off x="7263214" y="3390428"/>
            <a:ext cx="0" cy="239278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algn="l" defTabSz="1828800">
              <a:defRPr sz="36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51" name="线条">
            <a:extLst>
              <a:ext uri="{FF2B5EF4-FFF2-40B4-BE49-F238E27FC236}">
                <a16:creationId xmlns:a16="http://schemas.microsoft.com/office/drawing/2014/main" id="{AE2E5ADA-91BF-F5AB-F507-740E4E58B862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 flipV="1">
            <a:off x="9274201" y="3411817"/>
            <a:ext cx="0" cy="239278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algn="l" defTabSz="1828800">
              <a:defRPr sz="36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dirty="0">
              <a:latin typeface="+mn-ea"/>
              <a:ea typeface="+mn-ea"/>
            </a:endParaRPr>
          </a:p>
        </p:txBody>
      </p:sp>
      <p:sp>
        <p:nvSpPr>
          <p:cNvPr id="1852" name="线条">
            <a:extLst>
              <a:ext uri="{FF2B5EF4-FFF2-40B4-BE49-F238E27FC236}">
                <a16:creationId xmlns:a16="http://schemas.microsoft.com/office/drawing/2014/main" id="{A99E79BD-D189-7355-5A60-9AD8CF099788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 flipV="1">
            <a:off x="9816799" y="3411817"/>
            <a:ext cx="0" cy="239278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algn="l" defTabSz="1828800">
              <a:defRPr sz="36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dirty="0">
              <a:latin typeface="+mn-ea"/>
              <a:ea typeface="+mn-ea"/>
            </a:endParaRPr>
          </a:p>
        </p:txBody>
      </p:sp>
      <p:cxnSp>
        <p:nvCxnSpPr>
          <p:cNvPr id="1855" name="直线连接符 1854">
            <a:extLst>
              <a:ext uri="{FF2B5EF4-FFF2-40B4-BE49-F238E27FC236}">
                <a16:creationId xmlns:a16="http://schemas.microsoft.com/office/drawing/2014/main" id="{D594AEC0-DB6B-A6C0-D5A3-0974829059D4}"/>
              </a:ext>
            </a:extLst>
          </p:cNvPr>
          <p:cNvCxnSpPr>
            <a:cxnSpLocks/>
          </p:cNvCxnSpPr>
          <p:nvPr/>
        </p:nvCxnSpPr>
        <p:spPr>
          <a:xfrm flipH="1">
            <a:off x="3701221" y="4946746"/>
            <a:ext cx="21270" cy="744034"/>
          </a:xfrm>
          <a:prstGeom prst="line">
            <a:avLst/>
          </a:prstGeom>
          <a:ln w="8572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09" name="直线连接符 99008">
            <a:extLst>
              <a:ext uri="{FF2B5EF4-FFF2-40B4-BE49-F238E27FC236}">
                <a16:creationId xmlns:a16="http://schemas.microsoft.com/office/drawing/2014/main" id="{9A5D4B88-71C3-B25C-C614-08D573AD5F3F}"/>
              </a:ext>
            </a:extLst>
          </p:cNvPr>
          <p:cNvCxnSpPr>
            <a:cxnSpLocks/>
          </p:cNvCxnSpPr>
          <p:nvPr/>
        </p:nvCxnSpPr>
        <p:spPr>
          <a:xfrm flipH="1">
            <a:off x="7509156" y="4965818"/>
            <a:ext cx="21270" cy="744034"/>
          </a:xfrm>
          <a:prstGeom prst="line">
            <a:avLst/>
          </a:prstGeom>
          <a:ln w="8572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188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组合 11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102" name="image 110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03" name="Object 11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1104" name="image 1104"/>
            <p:cNvPicPr>
              <a:picLocks noChangeAspect="1"/>
            </p:cNvPicPr>
            <p:nvPr/>
          </p:nvPicPr>
          <p:blipFill>
            <a:blip r:embed="rId5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1105" name="Object 1105"/>
            <p:cNvSpPr txBox="1"/>
            <p:nvPr/>
          </p:nvSpPr>
          <p:spPr>
            <a:xfrm>
              <a:off x="3040380" y="372364"/>
              <a:ext cx="4140200" cy="28067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500">
                  <a:blipFill>
                    <a:blip r:embed="rId7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1106" name="image 110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03026" y="1964689"/>
            <a:ext cx="6101947" cy="3587337"/>
          </a:xfrm>
          <a:prstGeom prst="rect">
            <a:avLst/>
          </a:prstGeom>
        </p:spPr>
      </p:pic>
      <p:pic>
        <p:nvPicPr>
          <p:cNvPr id="91107" name="image 110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174992" y="2594864"/>
            <a:ext cx="3464305" cy="538734"/>
          </a:xfrm>
          <a:prstGeom prst="rect">
            <a:avLst/>
          </a:prstGeom>
        </p:spPr>
      </p:pic>
      <p:pic>
        <p:nvPicPr>
          <p:cNvPr id="91109" name="image 110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666355" y="4828540"/>
            <a:ext cx="3467989" cy="291338"/>
          </a:xfrm>
          <a:prstGeom prst="rect">
            <a:avLst/>
          </a:prstGeom>
        </p:spPr>
      </p:pic>
      <p:pic>
        <p:nvPicPr>
          <p:cNvPr id="911011" name="image 110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666355" y="5370449"/>
            <a:ext cx="3467989" cy="291338"/>
          </a:xfrm>
          <a:prstGeom prst="rect">
            <a:avLst/>
          </a:prstGeom>
        </p:spPr>
      </p:pic>
      <p:pic>
        <p:nvPicPr>
          <p:cNvPr id="911013" name="image 1101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174992" y="2141474"/>
            <a:ext cx="2649855" cy="517398"/>
          </a:xfrm>
          <a:prstGeom prst="rect">
            <a:avLst/>
          </a:prstGeom>
        </p:spPr>
      </p:pic>
      <p:sp>
        <p:nvSpPr>
          <p:cNvPr id="11014" name="Object 11014"/>
          <p:cNvSpPr txBox="1"/>
          <p:nvPr/>
        </p:nvSpPr>
        <p:spPr>
          <a:xfrm>
            <a:off x="6715866" y="2184910"/>
            <a:ext cx="5224039" cy="1962401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l" defTabSz="2438400">
              <a:lnSpc>
                <a:spcPct val="200000"/>
              </a:lnSpc>
              <a:buSzPct val="150000"/>
              <a:defRPr sz="3000">
                <a:solidFill>
                  <a:srgbClr val="FFFFFF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r>
              <a:rPr lang="zh-CN" altLang="en-US" sz="1600" i="1" dirty="0">
                <a:latin typeface="思源黑体 CN Regular" panose="020B0500000000000000" charset="-122"/>
                <a:ea typeface="思源黑体 CN Regular" panose="020B0500000000000000" charset="-122"/>
              </a:rPr>
              <a:t>        </a:t>
            </a:r>
            <a:r>
              <a:rPr lang="zh-CN" altLang="en" sz="1600" i="1" dirty="0">
                <a:latin typeface="思源黑体 CN Regular" panose="020B0500000000000000" charset="-122"/>
                <a:ea typeface="思源黑体 CN Regular" panose="020B0500000000000000" charset="-122"/>
              </a:rPr>
              <a:t>按</a:t>
            </a:r>
            <a:r>
              <a:rPr lang="zh-CN" altLang="en-US" sz="1600" i="1" dirty="0">
                <a:latin typeface="思源黑体 CN Regular" panose="020B0500000000000000" charset="-122"/>
                <a:ea typeface="思源黑体 CN Regular" panose="020B0500000000000000" charset="-122"/>
              </a:rPr>
              <a:t>表控制 </a:t>
            </a:r>
            <a:r>
              <a:rPr lang="en-US" altLang="zh-CN" sz="1600" i="1" dirty="0">
                <a:latin typeface="思源黑体 CN Regular" panose="020B0500000000000000" charset="-122"/>
                <a:ea typeface="思源黑体 CN Regular" panose="020B0500000000000000" charset="-122"/>
              </a:rPr>
              <a:t>Cache</a:t>
            </a:r>
            <a:r>
              <a:rPr lang="zh-CN" altLang="en-US" sz="1600" i="1" dirty="0">
                <a:latin typeface="思源黑体 CN Regular" panose="020B0500000000000000" charset="-122"/>
                <a:ea typeface="思源黑体 CN Regular" panose="020B0500000000000000" charset="-122"/>
              </a:rPr>
              <a:t> 行为</a:t>
            </a:r>
            <a:endParaRPr lang="en" altLang="zh-CN" sz="1600" i="1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algn="l" defTabSz="2438400">
              <a:lnSpc>
                <a:spcPct val="200000"/>
              </a:lnSpc>
              <a:buSzPct val="150000"/>
              <a:defRPr sz="3000">
                <a:solidFill>
                  <a:srgbClr val="FFFFFF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r>
              <a:rPr lang="zh-CN" altLang="en-US" sz="1600" i="1" dirty="0">
                <a:latin typeface="思源黑体 CN Regular" panose="020B0500000000000000" charset="-122"/>
                <a:ea typeface="思源黑体 CN Regular" panose="020B0500000000000000" charset="-122"/>
              </a:rPr>
              <a:t>        </a:t>
            </a:r>
            <a:r>
              <a:rPr lang="en" altLang="zh-CN" sz="1600" i="1" dirty="0">
                <a:latin typeface="思源黑体 CN Regular" panose="020B0500000000000000" charset="-122"/>
                <a:ea typeface="思源黑体 CN Regular" panose="020B0500000000000000" charset="-122"/>
              </a:rPr>
              <a:t>datacache.enable</a:t>
            </a:r>
            <a:r>
              <a:rPr lang="zh-CN" altLang="en-US" sz="1600" i="1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lang="en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是否开启 </a:t>
            </a:r>
            <a:r>
              <a:rPr lang="en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Data Cache</a:t>
            </a:r>
          </a:p>
          <a:p>
            <a:pPr defTabSz="2438400">
              <a:lnSpc>
                <a:spcPct val="200000"/>
              </a:lnSpc>
              <a:buSzPct val="150000"/>
              <a:defRPr sz="3000">
                <a:solidFill>
                  <a:srgbClr val="FFFFFF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r>
              <a:rPr lang="zh-CN" altLang="en-US" sz="1600" i="1" dirty="0">
                <a:latin typeface="思源黑体 CN Regular" panose="020B0500000000000000" charset="-122"/>
                <a:ea typeface="思源黑体 CN Regular" panose="020B0500000000000000" charset="-122"/>
              </a:rPr>
              <a:t>        </a:t>
            </a:r>
            <a:r>
              <a:rPr lang="en" altLang="zh-CN" sz="1600" i="1" dirty="0">
                <a:latin typeface="思源黑体 CN Regular" panose="020B0500000000000000" charset="-122"/>
                <a:ea typeface="思源黑体 CN Regular" panose="020B0500000000000000" charset="-122"/>
              </a:rPr>
              <a:t>datacache.partition_duration</a:t>
            </a:r>
            <a:r>
              <a:rPr lang="en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:</a:t>
            </a:r>
            <a:r>
              <a:rPr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：多久之前的冷数据    </a:t>
            </a:r>
            <a:endParaRPr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defTabSz="2438400">
              <a:lnSpc>
                <a:spcPct val="200000"/>
              </a:lnSpc>
              <a:buSzPct val="150000"/>
              <a:defRPr sz="3000">
                <a:solidFill>
                  <a:srgbClr val="FFFFFF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r>
              <a:rPr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       即使再次被访问不再放入 </a:t>
            </a:r>
            <a:r>
              <a:rPr lang="en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Data Cache</a:t>
            </a:r>
          </a:p>
        </p:txBody>
      </p:sp>
      <p:pic>
        <p:nvPicPr>
          <p:cNvPr id="911016" name="image 1101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797258" y="2421808"/>
            <a:ext cx="272288" cy="249682"/>
          </a:xfrm>
          <a:prstGeom prst="rect">
            <a:avLst/>
          </a:prstGeom>
        </p:spPr>
      </p:pic>
      <p:pic>
        <p:nvPicPr>
          <p:cNvPr id="911017" name="image 1101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811508" y="2923539"/>
            <a:ext cx="267843" cy="272288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pic>
        <p:nvPicPr>
          <p:cNvPr id="2" name="图像" descr="图像">
            <a:extLst>
              <a:ext uri="{FF2B5EF4-FFF2-40B4-BE49-F238E27FC236}">
                <a16:creationId xmlns:a16="http://schemas.microsoft.com/office/drawing/2014/main" id="{5CF01F04-2B0C-5DD9-E973-BE93BCCF5D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20106" y="1990948"/>
            <a:ext cx="6073287" cy="35610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image 11017">
            <a:extLst>
              <a:ext uri="{FF2B5EF4-FFF2-40B4-BE49-F238E27FC236}">
                <a16:creationId xmlns:a16="http://schemas.microsoft.com/office/drawing/2014/main" id="{E216831B-CF1F-4DF9-FF44-436BC55ED71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797258" y="3410119"/>
            <a:ext cx="267843" cy="2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9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1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13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pic>
        <p:nvPicPr>
          <p:cNvPr id="99013" name="image 901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1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2461C6D1-C000-B602-C3D1-17BE82316F68}"/>
              </a:ext>
            </a:extLst>
          </p:cNvPr>
          <p:cNvGrpSpPr/>
          <p:nvPr/>
        </p:nvGrpSpPr>
        <p:grpSpPr>
          <a:xfrm>
            <a:off x="632805" y="2133933"/>
            <a:ext cx="10540411" cy="3114472"/>
            <a:chOff x="3690207" y="3618000"/>
            <a:chExt cx="17003585" cy="64800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1C011C5-2DE2-5AB1-3CCC-AE4A710034A9}"/>
                </a:ext>
              </a:extLst>
            </p:cNvPr>
            <p:cNvGrpSpPr/>
            <p:nvPr/>
          </p:nvGrpSpPr>
          <p:grpSpPr>
            <a:xfrm>
              <a:off x="3690207" y="3618000"/>
              <a:ext cx="17003585" cy="6480000"/>
              <a:chOff x="785855" y="2514599"/>
              <a:chExt cx="17003585" cy="6480000"/>
            </a:xfrm>
          </p:grpSpPr>
          <p:sp>
            <p:nvSpPr>
              <p:cNvPr id="8" name="矩形: 圆角 10">
                <a:extLst>
                  <a:ext uri="{FF2B5EF4-FFF2-40B4-BE49-F238E27FC236}">
                    <a16:creationId xmlns:a16="http://schemas.microsoft.com/office/drawing/2014/main" id="{5FDD48D5-33E8-618A-9996-46D5B30F803F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6571409" y="2514599"/>
                <a:ext cx="5040000" cy="6480000"/>
              </a:xfrm>
              <a:prstGeom prst="roundRect">
                <a:avLst>
                  <a:gd name="adj" fmla="val 2196"/>
                </a:avLst>
              </a:prstGeom>
              <a:solidFill>
                <a:schemeClr val="accent1">
                  <a:lumMod val="75000"/>
                  <a:alpha val="25098"/>
                </a:schemeClr>
              </a:solidFill>
              <a:ln w="12700" cap="flat">
                <a:solidFill>
                  <a:srgbClr val="388794">
                    <a:alpha val="80000"/>
                  </a:srgb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50800" tIns="50800" rIns="50800" bIns="50800" numCol="1" spcCol="38100" rtlCol="0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9" name="矩形: 圆角 9">
                <a:extLst>
                  <a:ext uri="{FF2B5EF4-FFF2-40B4-BE49-F238E27FC236}">
                    <a16:creationId xmlns:a16="http://schemas.microsoft.com/office/drawing/2014/main" id="{18F755A3-B75F-3ECD-A483-890081E794C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2749440" y="2514599"/>
                <a:ext cx="5040000" cy="6480000"/>
              </a:xfrm>
              <a:prstGeom prst="roundRect">
                <a:avLst>
                  <a:gd name="adj" fmla="val 2196"/>
                </a:avLst>
              </a:prstGeom>
              <a:solidFill>
                <a:schemeClr val="accent1">
                  <a:lumMod val="75000"/>
                  <a:alpha val="25098"/>
                </a:schemeClr>
              </a:solidFill>
              <a:ln w="12700" cap="flat">
                <a:solidFill>
                  <a:srgbClr val="388794">
                    <a:alpha val="80000"/>
                  </a:srgb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50800" tIns="50800" rIns="50800" bIns="50800" numCol="1" spcCol="38100" rtlCol="0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10" name="矩形: 圆角 11">
                <a:extLst>
                  <a:ext uri="{FF2B5EF4-FFF2-40B4-BE49-F238E27FC236}">
                    <a16:creationId xmlns:a16="http://schemas.microsoft.com/office/drawing/2014/main" id="{4A075598-F0BF-6692-A510-D9F809D7EDB8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785855" y="2514599"/>
                <a:ext cx="5040000" cy="6480000"/>
              </a:xfrm>
              <a:prstGeom prst="roundRect">
                <a:avLst>
                  <a:gd name="adj" fmla="val 2196"/>
                </a:avLst>
              </a:prstGeom>
              <a:solidFill>
                <a:schemeClr val="accent1">
                  <a:lumMod val="75000"/>
                  <a:alpha val="25098"/>
                </a:schemeClr>
              </a:solidFill>
              <a:ln w="12700" cap="flat">
                <a:solidFill>
                  <a:srgbClr val="388794">
                    <a:alpha val="80000"/>
                  </a:srgb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50800" tIns="50800" rIns="50800" bIns="50800" numCol="1" spcCol="38100" rtlCol="0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11" name="成本">
                <a:extLst>
                  <a:ext uri="{FF2B5EF4-FFF2-40B4-BE49-F238E27FC236}">
                    <a16:creationId xmlns:a16="http://schemas.microsoft.com/office/drawing/2014/main" id="{CC36AA51-56F1-BA0A-8FEB-47F858C10339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8075328" y="7389797"/>
                <a:ext cx="2032159" cy="83672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50800" tIns="50800" rIns="50800" bIns="50800" anchor="ctr">
                <a:normAutofit fontScale="70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r>
                  <a:rPr lang="en-US" altLang="zh-CN" sz="3200" dirty="0">
                    <a:solidFill>
                      <a:schemeClr val="bg1"/>
                    </a:solidFill>
                  </a:rPr>
                  <a:t>Plugin</a:t>
                </a:r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A1A984EA-0FB7-6D3A-CA93-C6E04AD4E770}"/>
                  </a:ext>
                </a:extLst>
              </p:cNvPr>
              <p:cNvGrpSpPr/>
              <p:nvPr/>
            </p:nvGrpSpPr>
            <p:grpSpPr>
              <a:xfrm>
                <a:off x="1484565" y="3225279"/>
                <a:ext cx="3392859" cy="4959965"/>
                <a:chOff x="1296174" y="5137874"/>
                <a:chExt cx="3392859" cy="4959965"/>
              </a:xfrm>
            </p:grpSpPr>
            <p:sp>
              <p:nvSpPr>
                <p:cNvPr id="14" name="性 能">
                  <a:extLst>
                    <a:ext uri="{FF2B5EF4-FFF2-40B4-BE49-F238E27FC236}">
                      <a16:creationId xmlns:a16="http://schemas.microsoft.com/office/drawing/2014/main" id="{B674D1DB-ACC0-1CAD-73EE-863935D57850}"/>
                    </a:ext>
                  </a:extLst>
                </p:cNvPr>
                <p:cNvSpPr txBox="1"/>
                <p:nvPr>
                  <p:custDataLst>
                    <p:tags r:id="rId8"/>
                  </p:custDataLst>
                </p:nvPr>
              </p:nvSpPr>
              <p:spPr>
                <a:xfrm>
                  <a:off x="1976524" y="9261117"/>
                  <a:ext cx="2032158" cy="836722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lIns="50800" tIns="50800" rIns="50800" bIns="50800" anchor="ctr">
                  <a:normAutofit fontScale="700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1pPr>
                  <a:lvl2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2pPr>
                  <a:lvl3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3pPr>
                  <a:lvl4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4pPr>
                  <a:lvl5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5pPr>
                  <a:lvl6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6pPr>
                  <a:lvl7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7pPr>
                  <a:lvl8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8pPr>
                  <a:lvl9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9pPr>
                </a:lstStyle>
                <a:p>
                  <a:r>
                    <a:rPr sz="3200" dirty="0">
                      <a:solidFill>
                        <a:schemeClr val="bg1"/>
                      </a:solidFill>
                    </a:rPr>
                    <a:t>性 能</a:t>
                  </a:r>
                </a:p>
              </p:txBody>
            </p:sp>
            <p:pic>
              <p:nvPicPr>
                <p:cNvPr id="15" name="火箭.png" descr="火箭.png">
                  <a:extLst>
                    <a:ext uri="{FF2B5EF4-FFF2-40B4-BE49-F238E27FC236}">
                      <a16:creationId xmlns:a16="http://schemas.microsoft.com/office/drawing/2014/main" id="{DF34CBA6-EC34-3EB3-0C8C-91A26609BEC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96174" y="5137874"/>
                  <a:ext cx="3392859" cy="3392859"/>
                </a:xfrm>
                <a:prstGeom prst="rect">
                  <a:avLst/>
                </a:prstGeom>
                <a:ln w="12700">
                  <a:miter lim="400000"/>
                  <a:headEnd/>
                  <a:tailEnd/>
                </a:ln>
              </p:spPr>
            </p:pic>
          </p:grpSp>
          <p:sp>
            <p:nvSpPr>
              <p:cNvPr id="13" name="弹性">
                <a:extLst>
                  <a:ext uri="{FF2B5EF4-FFF2-40B4-BE49-F238E27FC236}">
                    <a16:creationId xmlns:a16="http://schemas.microsoft.com/office/drawing/2014/main" id="{446FEDA0-205F-9C67-FFDA-51FDC1B85290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4253360" y="7446359"/>
                <a:ext cx="2032158" cy="83672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50800" tIns="50800" rIns="50800" bIns="50800" anchor="ctr">
                <a:normAutofit fontScale="70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r>
                  <a:rPr lang="zh-CN" altLang="en-US" sz="3200">
                    <a:solidFill>
                      <a:schemeClr val="bg1"/>
                    </a:solidFill>
                  </a:rPr>
                  <a:t>简单</a:t>
                </a:r>
              </a:p>
            </p:txBody>
          </p:sp>
        </p:grpSp>
        <p:pic>
          <p:nvPicPr>
            <p:cNvPr id="6" name="plugin.png" descr="plugin.png">
              <a:extLst>
                <a:ext uri="{FF2B5EF4-FFF2-40B4-BE49-F238E27FC236}">
                  <a16:creationId xmlns:a16="http://schemas.microsoft.com/office/drawing/2014/main" id="{B13E9353-353B-3A52-E1B2-66FB96EC632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10921999" y="4755108"/>
              <a:ext cx="2540001" cy="2540001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7" name="简单易用 (1).png" descr="简单易用 (1).png">
              <a:extLst>
                <a:ext uri="{FF2B5EF4-FFF2-40B4-BE49-F238E27FC236}">
                  <a16:creationId xmlns:a16="http://schemas.microsoft.com/office/drawing/2014/main" id="{B6A8DBA2-1220-C047-7331-48B069411AA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1"/>
            <a:stretch>
              <a:fillRect/>
            </a:stretch>
          </p:blipFill>
          <p:spPr>
            <a:xfrm>
              <a:off x="16903790" y="4755107"/>
              <a:ext cx="2540001" cy="2540001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953226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1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32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34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FAD24976-8A8B-878C-A8CC-1DE79D3F6EB4}"/>
              </a:ext>
            </a:extLst>
          </p:cNvPr>
          <p:cNvSpPr txBox="1">
            <a:spLocks/>
          </p:cNvSpPr>
          <p:nvPr/>
        </p:nvSpPr>
        <p:spPr>
          <a:xfrm>
            <a:off x="-748353" y="-3975955"/>
            <a:ext cx="14153872" cy="6314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dirty="0">
                <a:sym typeface="+mn-ea"/>
              </a:rPr>
              <a:t>Multi Warehouse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841DF98-3783-C747-6866-CB6650FBDD2C}"/>
              </a:ext>
            </a:extLst>
          </p:cNvPr>
          <p:cNvGrpSpPr/>
          <p:nvPr/>
        </p:nvGrpSpPr>
        <p:grpSpPr>
          <a:xfrm>
            <a:off x="164588" y="1105113"/>
            <a:ext cx="11972617" cy="5780532"/>
            <a:chOff x="4621489" y="2718436"/>
            <a:chExt cx="18402546" cy="7700925"/>
          </a:xfrm>
        </p:grpSpPr>
        <p:sp>
          <p:nvSpPr>
            <p:cNvPr id="9" name="Shared data">
              <a:extLst>
                <a:ext uri="{FF2B5EF4-FFF2-40B4-BE49-F238E27FC236}">
                  <a16:creationId xmlns:a16="http://schemas.microsoft.com/office/drawing/2014/main" id="{5350EDEE-3D57-CD9D-21FC-E1708544AD5E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4728502" y="10050029"/>
              <a:ext cx="71" cy="369332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endParaRPr dirty="0"/>
            </a:p>
          </p:txBody>
        </p:sp>
        <p:sp>
          <p:nvSpPr>
            <p:cNvPr id="10" name="矩形">
              <a:extLst>
                <a:ext uri="{FF2B5EF4-FFF2-40B4-BE49-F238E27FC236}">
                  <a16:creationId xmlns:a16="http://schemas.microsoft.com/office/drawing/2014/main" id="{A45C9DCC-33FD-FD44-7704-2D2CD5DCB14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881555" y="3179390"/>
              <a:ext cx="2715324" cy="87225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defTabSz="82169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11" name="FE-Follower">
              <a:extLst>
                <a:ext uri="{FF2B5EF4-FFF2-40B4-BE49-F238E27FC236}">
                  <a16:creationId xmlns:a16="http://schemas.microsoft.com/office/drawing/2014/main" id="{09D5C21E-6BBA-F497-50A8-443C016F3162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6305925" y="3441392"/>
              <a:ext cx="1994332" cy="32802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600" dirty="0"/>
                <a:t>FE-Follower</a:t>
              </a:r>
            </a:p>
          </p:txBody>
        </p:sp>
        <p:sp>
          <p:nvSpPr>
            <p:cNvPr id="12" name="矩形">
              <a:extLst>
                <a:ext uri="{FF2B5EF4-FFF2-40B4-BE49-F238E27FC236}">
                  <a16:creationId xmlns:a16="http://schemas.microsoft.com/office/drawing/2014/main" id="{6E9B3225-F39C-87E6-AE6F-B6A2CBA32F3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508571" y="3170219"/>
              <a:ext cx="2715324" cy="84125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defTabSz="82169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13" name="FE-Leader">
              <a:extLst>
                <a:ext uri="{FF2B5EF4-FFF2-40B4-BE49-F238E27FC236}">
                  <a16:creationId xmlns:a16="http://schemas.microsoft.com/office/drawing/2014/main" id="{401FC00F-583E-1A9F-BBA1-5F3CF364D57D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2841701" y="3437257"/>
              <a:ext cx="1922930" cy="32802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600" dirty="0"/>
                <a:t>FE-Leader</a:t>
              </a:r>
            </a:p>
          </p:txBody>
        </p:sp>
        <p:sp>
          <p:nvSpPr>
            <p:cNvPr id="14" name="矩形">
              <a:extLst>
                <a:ext uri="{FF2B5EF4-FFF2-40B4-BE49-F238E27FC236}">
                  <a16:creationId xmlns:a16="http://schemas.microsoft.com/office/drawing/2014/main" id="{CE01F895-03E6-66B0-F574-D486624DBD9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8365941" y="3139220"/>
              <a:ext cx="2715324" cy="87225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defTabSz="82169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15" name="FE-Follower">
              <a:extLst>
                <a:ext uri="{FF2B5EF4-FFF2-40B4-BE49-F238E27FC236}">
                  <a16:creationId xmlns:a16="http://schemas.microsoft.com/office/drawing/2014/main" id="{D9986E52-6EDF-4442-021F-8DB01D3C8221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8709317" y="3430405"/>
              <a:ext cx="2180500" cy="32802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600" dirty="0"/>
                <a:t>FE-Follower</a:t>
              </a:r>
            </a:p>
          </p:txBody>
        </p:sp>
        <p:sp>
          <p:nvSpPr>
            <p:cNvPr id="17" name="Cache Data">
              <a:extLst>
                <a:ext uri="{FF2B5EF4-FFF2-40B4-BE49-F238E27FC236}">
                  <a16:creationId xmlns:a16="http://schemas.microsoft.com/office/drawing/2014/main" id="{785E5BA6-9E06-1D54-A2F4-50E1968E2CAA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4067080" y="7330735"/>
              <a:ext cx="98" cy="49203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endParaRPr dirty="0"/>
            </a:p>
          </p:txBody>
        </p:sp>
        <p:sp>
          <p:nvSpPr>
            <p:cNvPr id="18" name="圆角矩形">
              <a:extLst>
                <a:ext uri="{FF2B5EF4-FFF2-40B4-BE49-F238E27FC236}">
                  <a16:creationId xmlns:a16="http://schemas.microsoft.com/office/drawing/2014/main" id="{C966CC4A-BF4A-2E7F-FC86-EC5E3C83A16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478107" y="5532084"/>
              <a:ext cx="4129592" cy="1806239"/>
            </a:xfrm>
            <a:prstGeom prst="roundRect">
              <a:avLst>
                <a:gd name="adj" fmla="val 11820"/>
              </a:avLst>
            </a:prstGeom>
            <a:solidFill>
              <a:schemeClr val="accent2"/>
            </a:solidFill>
            <a:ln w="38100">
              <a:noFill/>
              <a:custDash>
                <a:ds d="200000" sp="200000"/>
              </a:custDash>
              <a:miter lim="400000"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defRPr>
              </a:pPr>
              <a:endParaRPr dirty="0"/>
            </a:p>
          </p:txBody>
        </p:sp>
        <p:sp>
          <p:nvSpPr>
            <p:cNvPr id="19" name="CN">
              <a:extLst>
                <a:ext uri="{FF2B5EF4-FFF2-40B4-BE49-F238E27FC236}">
                  <a16:creationId xmlns:a16="http://schemas.microsoft.com/office/drawing/2014/main" id="{1B131619-3D6A-18A8-B019-8AC2D51B0FB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719985" y="5917379"/>
              <a:ext cx="1056649" cy="634112"/>
            </a:xfrm>
            <a:prstGeom prst="roundRect">
              <a:avLst>
                <a:gd name="adj" fmla="val 25454"/>
              </a:avLst>
            </a:prstGeom>
            <a:solidFill>
              <a:schemeClr val="accent1">
                <a:satOff val="-18847"/>
                <a:lumOff val="15539"/>
              </a:schemeClr>
            </a:solidFill>
            <a:ln w="25400">
              <a:solidFill>
                <a:schemeClr val="accent1"/>
              </a:solidFill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400" dirty="0"/>
                <a:t>CN</a:t>
              </a:r>
            </a:p>
          </p:txBody>
        </p:sp>
        <p:sp>
          <p:nvSpPr>
            <p:cNvPr id="20" name="…">
              <a:extLst>
                <a:ext uri="{FF2B5EF4-FFF2-40B4-BE49-F238E27FC236}">
                  <a16:creationId xmlns:a16="http://schemas.microsoft.com/office/drawing/2014/main" id="{DA458829-80BD-9E55-2B49-1EFE78D2E7D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042321" y="5921937"/>
              <a:ext cx="1056649" cy="634112"/>
            </a:xfrm>
            <a:prstGeom prst="roundRect">
              <a:avLst>
                <a:gd name="adj" fmla="val 25454"/>
              </a:avLst>
            </a:prstGeom>
            <a:solidFill>
              <a:schemeClr val="accent1">
                <a:satOff val="-18847"/>
                <a:lumOff val="15539"/>
              </a:schemeClr>
            </a:solidFill>
            <a:ln w="25400">
              <a:solidFill>
                <a:schemeClr val="accent1"/>
              </a:solidFill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400" dirty="0"/>
                <a:t>…</a:t>
              </a:r>
            </a:p>
          </p:txBody>
        </p:sp>
        <p:sp>
          <p:nvSpPr>
            <p:cNvPr id="21" name="CN">
              <a:extLst>
                <a:ext uri="{FF2B5EF4-FFF2-40B4-BE49-F238E27FC236}">
                  <a16:creationId xmlns:a16="http://schemas.microsoft.com/office/drawing/2014/main" id="{A2D1655C-2CF8-98D6-60DF-7EEDF83B6FD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324020" y="5921937"/>
              <a:ext cx="1056649" cy="634112"/>
            </a:xfrm>
            <a:prstGeom prst="roundRect">
              <a:avLst>
                <a:gd name="adj" fmla="val 25454"/>
              </a:avLst>
            </a:prstGeom>
            <a:solidFill>
              <a:schemeClr val="accent1">
                <a:satOff val="-18847"/>
                <a:lumOff val="15539"/>
              </a:schemeClr>
            </a:solidFill>
            <a:ln w="25400">
              <a:solidFill>
                <a:schemeClr val="accent1"/>
              </a:solidFill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400" dirty="0"/>
                <a:t>CN</a:t>
              </a:r>
            </a:p>
          </p:txBody>
        </p:sp>
        <p:sp>
          <p:nvSpPr>
            <p:cNvPr id="22" name="Load Warehouse">
              <a:extLst>
                <a:ext uri="{FF2B5EF4-FFF2-40B4-BE49-F238E27FC236}">
                  <a16:creationId xmlns:a16="http://schemas.microsoft.com/office/drawing/2014/main" id="{E599E76D-797F-3467-CB7E-EF911918637C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6428989" y="6756112"/>
              <a:ext cx="2363668" cy="423693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400" dirty="0"/>
                <a:t>Load Warehouse</a:t>
              </a:r>
            </a:p>
          </p:txBody>
        </p:sp>
        <p:sp>
          <p:nvSpPr>
            <p:cNvPr id="23" name="圆角矩形">
              <a:extLst>
                <a:ext uri="{FF2B5EF4-FFF2-40B4-BE49-F238E27FC236}">
                  <a16:creationId xmlns:a16="http://schemas.microsoft.com/office/drawing/2014/main" id="{33C960F4-5792-7091-0190-62951D12434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1847146" y="5547551"/>
              <a:ext cx="4129591" cy="1806239"/>
            </a:xfrm>
            <a:prstGeom prst="roundRect">
              <a:avLst>
                <a:gd name="adj" fmla="val 11820"/>
              </a:avLst>
            </a:prstGeom>
            <a:solidFill>
              <a:srgbClr val="92D050"/>
            </a:solidFill>
            <a:ln w="38100">
              <a:noFill/>
              <a:prstDash val="sysDash"/>
              <a:miter lim="400000"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defRPr>
              </a:pPr>
              <a:endParaRPr dirty="0"/>
            </a:p>
          </p:txBody>
        </p:sp>
        <p:sp>
          <p:nvSpPr>
            <p:cNvPr id="24" name="CN">
              <a:extLst>
                <a:ext uri="{FF2B5EF4-FFF2-40B4-BE49-F238E27FC236}">
                  <a16:creationId xmlns:a16="http://schemas.microsoft.com/office/drawing/2014/main" id="{B076E97B-BBDF-2C7E-4AF9-C98714EC710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089022" y="5932847"/>
              <a:ext cx="1056649" cy="634111"/>
            </a:xfrm>
            <a:prstGeom prst="roundRect">
              <a:avLst>
                <a:gd name="adj" fmla="val 25454"/>
              </a:avLst>
            </a:prstGeom>
            <a:solidFill>
              <a:schemeClr val="accent1">
                <a:satOff val="-18847"/>
                <a:lumOff val="15539"/>
              </a:schemeClr>
            </a:solidFill>
            <a:ln w="25400">
              <a:solidFill>
                <a:schemeClr val="accent1"/>
              </a:solidFill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400" dirty="0"/>
                <a:t>CN</a:t>
              </a:r>
            </a:p>
          </p:txBody>
        </p:sp>
        <p:sp>
          <p:nvSpPr>
            <p:cNvPr id="25" name="…">
              <a:extLst>
                <a:ext uri="{FF2B5EF4-FFF2-40B4-BE49-F238E27FC236}">
                  <a16:creationId xmlns:a16="http://schemas.microsoft.com/office/drawing/2014/main" id="{448158F0-4FE7-366F-3338-AD52E24042F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3411357" y="5937406"/>
              <a:ext cx="1056649" cy="634111"/>
            </a:xfrm>
            <a:prstGeom prst="roundRect">
              <a:avLst>
                <a:gd name="adj" fmla="val 25454"/>
              </a:avLst>
            </a:prstGeom>
            <a:solidFill>
              <a:schemeClr val="accent1">
                <a:satOff val="-18847"/>
                <a:lumOff val="15539"/>
              </a:schemeClr>
            </a:solidFill>
            <a:ln w="25400">
              <a:solidFill>
                <a:schemeClr val="accent1"/>
              </a:solidFill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400" dirty="0"/>
                <a:t>…</a:t>
              </a:r>
            </a:p>
          </p:txBody>
        </p:sp>
        <p:sp>
          <p:nvSpPr>
            <p:cNvPr id="26" name="CN">
              <a:extLst>
                <a:ext uri="{FF2B5EF4-FFF2-40B4-BE49-F238E27FC236}">
                  <a16:creationId xmlns:a16="http://schemas.microsoft.com/office/drawing/2014/main" id="{49562FD9-ADE8-6566-EAFC-97B97CA211D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4693058" y="5937406"/>
              <a:ext cx="1056649" cy="634111"/>
            </a:xfrm>
            <a:prstGeom prst="roundRect">
              <a:avLst>
                <a:gd name="adj" fmla="val 25454"/>
              </a:avLst>
            </a:prstGeom>
            <a:solidFill>
              <a:schemeClr val="accent1">
                <a:satOff val="-18847"/>
                <a:lumOff val="15539"/>
              </a:schemeClr>
            </a:solidFill>
            <a:ln w="25400">
              <a:solidFill>
                <a:schemeClr val="accent1"/>
              </a:solidFill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400" dirty="0"/>
                <a:t>CN</a:t>
              </a:r>
            </a:p>
          </p:txBody>
        </p:sp>
        <p:sp>
          <p:nvSpPr>
            <p:cNvPr id="27" name="Adhoc Warehouse">
              <a:extLst>
                <a:ext uri="{FF2B5EF4-FFF2-40B4-BE49-F238E27FC236}">
                  <a16:creationId xmlns:a16="http://schemas.microsoft.com/office/drawing/2014/main" id="{CE02AA65-F732-1A94-2F61-C05A0B9928AA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12280190" y="6775429"/>
              <a:ext cx="3170258" cy="42369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0" tIns="50800" rIns="50800" bIns="5080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lang="en-US" altLang="zh-CN" sz="1400" dirty="0"/>
                <a:t>Query</a:t>
              </a:r>
              <a:r>
                <a:rPr sz="1400" dirty="0"/>
                <a:t> Warehouse</a:t>
              </a:r>
            </a:p>
          </p:txBody>
        </p:sp>
        <p:sp>
          <p:nvSpPr>
            <p:cNvPr id="28" name="圆角矩形">
              <a:extLst>
                <a:ext uri="{FF2B5EF4-FFF2-40B4-BE49-F238E27FC236}">
                  <a16:creationId xmlns:a16="http://schemas.microsoft.com/office/drawing/2014/main" id="{8DA47D00-31CA-B7EC-9A39-8C70DC65770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7995155" y="5529170"/>
              <a:ext cx="4129591" cy="1806240"/>
            </a:xfrm>
            <a:prstGeom prst="roundRect">
              <a:avLst>
                <a:gd name="adj" fmla="val 11820"/>
              </a:avLst>
            </a:prstGeom>
            <a:solidFill>
              <a:schemeClr val="accent6"/>
            </a:solidFill>
            <a:ln w="38100">
              <a:noFill/>
              <a:custDash>
                <a:ds d="200000" sp="200000"/>
              </a:custDash>
              <a:miter lim="400000"/>
            </a:ln>
          </p:spPr>
          <p:txBody>
            <a:bodyPr lIns="0" tIns="0" rIns="0" bIns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algn="l" defTabSz="1828800">
                <a:defRPr sz="3600">
                  <a:solidFill>
                    <a:srgbClr val="000000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defRPr>
              </a:pPr>
              <a:endParaRPr dirty="0"/>
            </a:p>
          </p:txBody>
        </p:sp>
        <p:sp>
          <p:nvSpPr>
            <p:cNvPr id="29" name="CN">
              <a:extLst>
                <a:ext uri="{FF2B5EF4-FFF2-40B4-BE49-F238E27FC236}">
                  <a16:creationId xmlns:a16="http://schemas.microsoft.com/office/drawing/2014/main" id="{5D56AE10-1EAD-FD3D-6D78-74DA734B35A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8237033" y="5914466"/>
              <a:ext cx="1056649" cy="634112"/>
            </a:xfrm>
            <a:prstGeom prst="roundRect">
              <a:avLst>
                <a:gd name="adj" fmla="val 25454"/>
              </a:avLst>
            </a:prstGeom>
            <a:solidFill>
              <a:schemeClr val="accent1">
                <a:satOff val="-18847"/>
                <a:lumOff val="15539"/>
              </a:schemeClr>
            </a:solidFill>
            <a:ln w="25400">
              <a:solidFill>
                <a:schemeClr val="accent1"/>
              </a:solidFill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400" dirty="0"/>
                <a:t>CN</a:t>
              </a:r>
            </a:p>
          </p:txBody>
        </p:sp>
        <p:sp>
          <p:nvSpPr>
            <p:cNvPr id="30" name="…">
              <a:extLst>
                <a:ext uri="{FF2B5EF4-FFF2-40B4-BE49-F238E27FC236}">
                  <a16:creationId xmlns:a16="http://schemas.microsoft.com/office/drawing/2014/main" id="{70290375-6098-9899-5FF8-CE20647FCA9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9559369" y="5919023"/>
              <a:ext cx="1056649" cy="634112"/>
            </a:xfrm>
            <a:prstGeom prst="roundRect">
              <a:avLst>
                <a:gd name="adj" fmla="val 25454"/>
              </a:avLst>
            </a:prstGeom>
            <a:solidFill>
              <a:schemeClr val="accent1">
                <a:satOff val="-18847"/>
                <a:lumOff val="15539"/>
              </a:schemeClr>
            </a:solidFill>
            <a:ln w="25400">
              <a:solidFill>
                <a:schemeClr val="accent1"/>
              </a:solidFill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400" dirty="0"/>
                <a:t>…</a:t>
              </a:r>
            </a:p>
          </p:txBody>
        </p:sp>
        <p:sp>
          <p:nvSpPr>
            <p:cNvPr id="31" name="CN">
              <a:extLst>
                <a:ext uri="{FF2B5EF4-FFF2-40B4-BE49-F238E27FC236}">
                  <a16:creationId xmlns:a16="http://schemas.microsoft.com/office/drawing/2014/main" id="{78CB9306-8093-601F-04EF-2AB9B4923EF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20841067" y="5919023"/>
              <a:ext cx="1056650" cy="634112"/>
            </a:xfrm>
            <a:prstGeom prst="roundRect">
              <a:avLst>
                <a:gd name="adj" fmla="val 25454"/>
              </a:avLst>
            </a:prstGeom>
            <a:solidFill>
              <a:schemeClr val="accent1">
                <a:satOff val="-18847"/>
                <a:lumOff val="15539"/>
              </a:schemeClr>
            </a:solidFill>
            <a:ln w="25400">
              <a:solidFill>
                <a:schemeClr val="accent1"/>
              </a:solidFill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sz="1400" dirty="0"/>
                <a:t>CN</a:t>
              </a:r>
            </a:p>
          </p:txBody>
        </p:sp>
        <p:sp>
          <p:nvSpPr>
            <p:cNvPr id="33" name="线条">
              <a:extLst>
                <a:ext uri="{FF2B5EF4-FFF2-40B4-BE49-F238E27FC236}">
                  <a16:creationId xmlns:a16="http://schemas.microsoft.com/office/drawing/2014/main" id="{2C5343E0-2EB5-279C-2A57-BF052227BD0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320913" y="7596506"/>
              <a:ext cx="2" cy="1298063"/>
            </a:xfrm>
            <a:prstGeom prst="line">
              <a:avLst/>
            </a:prstGeom>
            <a:ln w="101600">
              <a:solidFill>
                <a:srgbClr val="A7A7A7">
                  <a:alpha val="75000"/>
                </a:srgbClr>
              </a:solidFill>
              <a:headEnd type="triangle"/>
              <a:tailEnd type="triangle"/>
            </a:ln>
          </p:spPr>
          <p:txBody>
            <a:bodyPr lIns="45718" tIns="45718" rIns="45718" bIns="45718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34" name="Shared Data">
              <a:extLst>
                <a:ext uri="{FF2B5EF4-FFF2-40B4-BE49-F238E27FC236}">
                  <a16:creationId xmlns:a16="http://schemas.microsoft.com/office/drawing/2014/main" id="{90038A01-8559-7E6C-A6AD-F13DACDEB33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621489" y="8863283"/>
              <a:ext cx="18402546" cy="1186746"/>
            </a:xfrm>
            <a:prstGeom prst="roundRect">
              <a:avLst>
                <a:gd name="adj" fmla="val 15000"/>
              </a:avLst>
            </a:prstGeom>
            <a:solidFill>
              <a:srgbClr val="A7A7A7">
                <a:alpha val="79192"/>
              </a:srgbClr>
            </a:solidFill>
            <a:ln w="25400">
              <a:solidFill>
                <a:srgbClr val="A7A7A7">
                  <a:alpha val="79192"/>
                </a:srgbClr>
              </a:solidFill>
              <a:prstDash val="sysDot"/>
              <a:miter lim="400000"/>
            </a:ln>
          </p:spPr>
          <p:txBody>
            <a:bodyPr lIns="50800" tIns="50800" rIns="50800" bIns="508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r>
                <a:rPr dirty="0"/>
                <a:t>Shared Data</a:t>
              </a:r>
            </a:p>
          </p:txBody>
        </p:sp>
        <p:sp>
          <p:nvSpPr>
            <p:cNvPr id="35" name="线条">
              <a:extLst>
                <a:ext uri="{FF2B5EF4-FFF2-40B4-BE49-F238E27FC236}">
                  <a16:creationId xmlns:a16="http://schemas.microsoft.com/office/drawing/2014/main" id="{9F371D8A-8B75-84FC-A52D-00E76B938796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20060693" y="7596506"/>
              <a:ext cx="2" cy="1346962"/>
            </a:xfrm>
            <a:prstGeom prst="line">
              <a:avLst/>
            </a:prstGeom>
            <a:ln w="101600">
              <a:solidFill>
                <a:srgbClr val="A7A7A7">
                  <a:alpha val="75000"/>
                </a:srgbClr>
              </a:solidFill>
              <a:headEnd type="triangle"/>
              <a:tailEnd type="triangle"/>
            </a:ln>
          </p:spPr>
          <p:txBody>
            <a:bodyPr lIns="45718" tIns="45718" rIns="45718" bIns="45718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36" name="线条">
              <a:extLst>
                <a:ext uri="{FF2B5EF4-FFF2-40B4-BE49-F238E27FC236}">
                  <a16:creationId xmlns:a16="http://schemas.microsoft.com/office/drawing/2014/main" id="{AB225DCE-5A1E-795E-D381-BC72D59E50B9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3887621" y="7607370"/>
              <a:ext cx="2" cy="1300416"/>
            </a:xfrm>
            <a:prstGeom prst="line">
              <a:avLst/>
            </a:prstGeom>
            <a:ln w="101600">
              <a:solidFill>
                <a:srgbClr val="A7A7A7">
                  <a:alpha val="75000"/>
                </a:srgbClr>
              </a:solidFill>
              <a:headEnd type="triangle"/>
              <a:tailEnd type="triangle"/>
            </a:ln>
          </p:spPr>
          <p:txBody>
            <a:bodyPr lIns="45718" tIns="45718" rIns="45718" bIns="45718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27FC1EA0-331A-FD92-4B67-23E80F65396D}"/>
                </a:ext>
              </a:extLst>
            </p:cNvPr>
            <p:cNvSpPr/>
            <p:nvPr/>
          </p:nvSpPr>
          <p:spPr>
            <a:xfrm>
              <a:off x="5620382" y="2718436"/>
              <a:ext cx="16404761" cy="1768158"/>
            </a:xfrm>
            <a:prstGeom prst="roundRect">
              <a:avLst/>
            </a:prstGeom>
            <a:noFill/>
            <a:ln w="12700" cap="flat">
              <a:solidFill>
                <a:schemeClr val="bg1"/>
              </a:solidFill>
              <a:prstDash val="lgDash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BADAB2F3-9DEC-668B-0D9A-95ED87DFF129}"/>
                </a:ext>
              </a:extLst>
            </p:cNvPr>
            <p:cNvSpPr/>
            <p:nvPr/>
          </p:nvSpPr>
          <p:spPr>
            <a:xfrm>
              <a:off x="5049406" y="5376448"/>
              <a:ext cx="17645676" cy="2190348"/>
            </a:xfrm>
            <a:prstGeom prst="roundRect">
              <a:avLst/>
            </a:prstGeom>
            <a:noFill/>
            <a:ln w="12700" cap="flat">
              <a:solidFill>
                <a:schemeClr val="bg1"/>
              </a:solidFill>
              <a:prstDash val="lgDash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9AFA1FD1-2219-5A72-1650-15BED3C60784}"/>
                </a:ext>
              </a:extLst>
            </p:cNvPr>
            <p:cNvCxnSpPr>
              <a:cxnSpLocks/>
            </p:cNvCxnSpPr>
            <p:nvPr/>
          </p:nvCxnSpPr>
          <p:spPr>
            <a:xfrm>
              <a:off x="7228067" y="4576354"/>
              <a:ext cx="0" cy="843593"/>
            </a:xfrm>
            <a:prstGeom prst="straightConnector1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400000"/>
              <a:headEnd type="triangle"/>
              <a:tail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6666303E-E9DE-C4F7-F28B-4F279ED614AD}"/>
              </a:ext>
            </a:extLst>
          </p:cNvPr>
          <p:cNvCxnSpPr>
            <a:cxnSpLocks/>
          </p:cNvCxnSpPr>
          <p:nvPr/>
        </p:nvCxnSpPr>
        <p:spPr>
          <a:xfrm>
            <a:off x="6193094" y="2462322"/>
            <a:ext cx="0" cy="63322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headEnd type="triangle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CEDD40DA-F4BC-05CA-16CC-72F53510BFB7}"/>
              </a:ext>
            </a:extLst>
          </p:cNvPr>
          <p:cNvCxnSpPr>
            <a:cxnSpLocks/>
          </p:cNvCxnSpPr>
          <p:nvPr/>
        </p:nvCxnSpPr>
        <p:spPr>
          <a:xfrm>
            <a:off x="10063055" y="2462322"/>
            <a:ext cx="0" cy="63322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headEnd type="triangle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Adhoc Warehouse">
            <a:extLst>
              <a:ext uri="{FF2B5EF4-FFF2-40B4-BE49-F238E27FC236}">
                <a16:creationId xmlns:a16="http://schemas.microsoft.com/office/drawing/2014/main" id="{7581DC7E-54B9-8821-7105-4DEC7E7AE40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103449" y="4141365"/>
            <a:ext cx="2251926" cy="31803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r>
              <a:rPr lang="en-US" altLang="zh-CN" sz="1400" dirty="0"/>
              <a:t>Compaction</a:t>
            </a:r>
            <a:r>
              <a:rPr sz="1400" dirty="0"/>
              <a:t> Warehouse</a:t>
            </a:r>
          </a:p>
        </p:txBody>
      </p:sp>
    </p:spTree>
    <p:extLst>
      <p:ext uri="{BB962C8B-B14F-4D97-AF65-F5344CB8AC3E}">
        <p14:creationId xmlns:p14="http://schemas.microsoft.com/office/powerpoint/2010/main" val="1141278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组合 17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702" name="image 17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703" name="Object 17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1704" name="image 17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1706" name="image 17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84476" y="2173605"/>
            <a:ext cx="3522599" cy="450469"/>
          </a:xfrm>
          <a:prstGeom prst="rect">
            <a:avLst/>
          </a:prstGeom>
        </p:spPr>
      </p:pic>
      <p:sp>
        <p:nvSpPr>
          <p:cNvPr id="1707" name="Object 1707"/>
          <p:cNvSpPr txBox="1"/>
          <p:nvPr/>
        </p:nvSpPr>
        <p:spPr>
          <a:xfrm>
            <a:off x="1695137" y="1942821"/>
            <a:ext cx="4863828" cy="643763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600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Why</a:t>
            </a:r>
            <a:r>
              <a:rPr lang="zh-CN" altLang="en-US" sz="3600" b="0" i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3600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Need</a:t>
            </a:r>
            <a:r>
              <a:rPr lang="zh-CN" altLang="en-US" sz="3600" b="0" i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3600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Compaction</a:t>
            </a:r>
            <a:endParaRPr lang="zh-CN" altLang="en-US" sz="3600" b="0" i="0">
              <a:solidFill>
                <a:srgbClr val="16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7012" name="image 170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85253" y="4469511"/>
            <a:ext cx="3522599" cy="450469"/>
          </a:xfrm>
          <a:prstGeom prst="rect">
            <a:avLst/>
          </a:prstGeom>
        </p:spPr>
      </p:pic>
      <p:pic>
        <p:nvPicPr>
          <p:cNvPr id="917014" name="image 170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284476" y="2563495"/>
            <a:ext cx="3522599" cy="729615"/>
          </a:xfrm>
          <a:prstGeom prst="rect">
            <a:avLst/>
          </a:prstGeom>
        </p:spPr>
      </p:pic>
      <p:sp>
        <p:nvSpPr>
          <p:cNvPr id="17015" name="Object 17015"/>
          <p:cNvSpPr txBox="1"/>
          <p:nvPr/>
        </p:nvSpPr>
        <p:spPr>
          <a:xfrm>
            <a:off x="1695137" y="2817685"/>
            <a:ext cx="10511835" cy="375412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FFFF"/>
                </a:solidFill>
                <a:effectLst/>
                <a:latin typeface="Canela Text" pitchFamily="2" charset="0"/>
              </a:rPr>
              <a:t> 将众多小文件版本合并成为大文件</a:t>
            </a:r>
            <a:r>
              <a:rPr lang="en-US" altLang="zh-CN" sz="2400" dirty="0">
                <a:solidFill>
                  <a:srgbClr val="FFFFFF"/>
                </a:solidFill>
                <a:effectLst/>
                <a:latin typeface="Canela Text" pitchFamily="2" charset="0"/>
              </a:rPr>
              <a:t>,</a:t>
            </a:r>
            <a:r>
              <a:rPr lang="zh-CN" altLang="en-US" sz="2400">
                <a:solidFill>
                  <a:srgbClr val="FFFFFF"/>
                </a:solidFill>
                <a:effectLst/>
                <a:latin typeface="Canela Text" pitchFamily="2" charset="0"/>
              </a:rPr>
              <a:t>减少读取时 </a:t>
            </a:r>
            <a:r>
              <a:rPr lang="en-US" altLang="zh-CN" sz="2400" dirty="0">
                <a:solidFill>
                  <a:srgbClr val="FFFFFF"/>
                </a:solidFill>
                <a:effectLst/>
                <a:latin typeface="Canela Text" pitchFamily="2" charset="0"/>
              </a:rPr>
              <a:t>IO</a:t>
            </a:r>
            <a:r>
              <a:rPr lang="zh-CN" altLang="en-US" sz="2400">
                <a:solidFill>
                  <a:srgbClr val="FFFFFF"/>
                </a:solidFill>
                <a:effectLst/>
                <a:latin typeface="Canela Text" pitchFamily="2" charset="0"/>
              </a:rPr>
              <a:t> 次数</a:t>
            </a:r>
            <a:endParaRPr lang="en" altLang="zh-CN" sz="2400" dirty="0">
              <a:solidFill>
                <a:srgbClr val="FFFFFF"/>
              </a:solidFill>
              <a:effectLst/>
              <a:latin typeface="Canela Text" pitchFamily="2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FFFF"/>
                </a:solidFill>
                <a:effectLst/>
                <a:latin typeface="Canela Text" pitchFamily="2" charset="0"/>
              </a:rPr>
              <a:t> 删除无效记录，减少读取的记录数</a:t>
            </a:r>
            <a:endParaRPr lang="en" altLang="zh-CN" sz="2400" dirty="0">
              <a:solidFill>
                <a:srgbClr val="FFFFFF"/>
              </a:solidFill>
              <a:effectLst/>
              <a:latin typeface="Canela Text" pitchFamily="2" charset="0"/>
            </a:endParaRPr>
          </a:p>
          <a:p>
            <a:pPr algn="l">
              <a:lnSpc>
                <a:spcPct val="200000"/>
              </a:lnSpc>
            </a:pPr>
            <a:endParaRPr lang="zh-CN" altLang="en-US" sz="2400" b="0" i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7016" name="image 170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85253" y="2563495"/>
            <a:ext cx="3522599" cy="729615"/>
          </a:xfrm>
          <a:prstGeom prst="rect">
            <a:avLst/>
          </a:prstGeom>
        </p:spPr>
      </p:pic>
      <p:pic>
        <p:nvPicPr>
          <p:cNvPr id="917018" name="image 170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284476" y="4953762"/>
            <a:ext cx="3522599" cy="729615"/>
          </a:xfrm>
          <a:prstGeom prst="rect">
            <a:avLst/>
          </a:prstGeom>
        </p:spPr>
      </p:pic>
      <p:pic>
        <p:nvPicPr>
          <p:cNvPr id="917020" name="image 1702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85253" y="4953762"/>
            <a:ext cx="3522599" cy="729615"/>
          </a:xfrm>
          <a:prstGeom prst="rect">
            <a:avLst/>
          </a:prstGeom>
        </p:spPr>
      </p:pic>
      <p:pic>
        <p:nvPicPr>
          <p:cNvPr id="917022" name="image 170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79873" y="1738629"/>
            <a:ext cx="1320419" cy="1320419"/>
          </a:xfrm>
          <a:prstGeom prst="rect">
            <a:avLst/>
          </a:prstGeom>
        </p:spPr>
      </p:pic>
      <p:pic>
        <p:nvPicPr>
          <p:cNvPr id="917026" name="image 1702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031" y="2105751"/>
            <a:ext cx="562102" cy="562102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10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60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组合 17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702" name="image 17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703" name="Object 17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1704" name="image 17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1706" name="image 17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84476" y="2173605"/>
            <a:ext cx="3522599" cy="450469"/>
          </a:xfrm>
          <a:prstGeom prst="rect">
            <a:avLst/>
          </a:prstGeom>
        </p:spPr>
      </p:pic>
      <p:sp>
        <p:nvSpPr>
          <p:cNvPr id="1707" name="Object 1707"/>
          <p:cNvSpPr txBox="1"/>
          <p:nvPr/>
        </p:nvSpPr>
        <p:spPr>
          <a:xfrm>
            <a:off x="1695137" y="1942821"/>
            <a:ext cx="4863828" cy="643763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600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Wh</a:t>
            </a:r>
            <a:r>
              <a:rPr lang="en-US" altLang="zh-CN" sz="360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en</a:t>
            </a:r>
            <a:r>
              <a:rPr lang="zh-CN" altLang="en-US" sz="360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3600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Compaction</a:t>
            </a:r>
            <a:endParaRPr lang="zh-CN" altLang="en-US" sz="3600" b="0" i="0">
              <a:solidFill>
                <a:srgbClr val="16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7012" name="image 170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85253" y="4469511"/>
            <a:ext cx="3522599" cy="450469"/>
          </a:xfrm>
          <a:prstGeom prst="rect">
            <a:avLst/>
          </a:prstGeom>
        </p:spPr>
      </p:pic>
      <p:pic>
        <p:nvPicPr>
          <p:cNvPr id="917014" name="image 170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284476" y="2563495"/>
            <a:ext cx="3522599" cy="729615"/>
          </a:xfrm>
          <a:prstGeom prst="rect">
            <a:avLst/>
          </a:prstGeom>
        </p:spPr>
      </p:pic>
      <p:sp>
        <p:nvSpPr>
          <p:cNvPr id="17015" name="Object 17015"/>
          <p:cNvSpPr txBox="1"/>
          <p:nvPr/>
        </p:nvSpPr>
        <p:spPr>
          <a:xfrm>
            <a:off x="1695137" y="2817685"/>
            <a:ext cx="10511835" cy="375412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FFFF"/>
                </a:solidFill>
                <a:effectLst/>
                <a:latin typeface="Canela Text" pitchFamily="2" charset="0"/>
              </a:rPr>
              <a:t> </a:t>
            </a:r>
            <a:r>
              <a:rPr lang="en" altLang="zh-CN" sz="2400" dirty="0">
                <a:solidFill>
                  <a:srgbClr val="FFFFFF"/>
                </a:solidFill>
                <a:effectLst/>
                <a:latin typeface="Canela Text" pitchFamily="2" charset="0"/>
              </a:rPr>
              <a:t>Partition’s compaction score &gt; </a:t>
            </a:r>
            <a:r>
              <a:rPr lang="en" altLang="zh-CN" sz="2400" i="1" dirty="0">
                <a:solidFill>
                  <a:srgbClr val="FFFFFF"/>
                </a:solidFill>
                <a:effectLst/>
                <a:latin typeface="Canela Text" pitchFamily="2" charset="0"/>
              </a:rPr>
              <a:t>lake_compaction_score_selector_min_score</a:t>
            </a:r>
            <a:endParaRPr lang="en" altLang="zh-CN" sz="2400" dirty="0">
              <a:solidFill>
                <a:srgbClr val="FFFFFF"/>
              </a:solidFill>
              <a:effectLst/>
              <a:latin typeface="Canela Text" pitchFamily="2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FFFF"/>
                </a:solidFill>
                <a:effectLst/>
                <a:latin typeface="Canela Text" pitchFamily="2" charset="0"/>
              </a:rPr>
              <a:t> </a:t>
            </a:r>
            <a:r>
              <a:rPr lang="en" altLang="zh-CN" sz="2400" dirty="0">
                <a:solidFill>
                  <a:srgbClr val="FFFFFF"/>
                </a:solidFill>
                <a:latin typeface="Canela Text" pitchFamily="2" charset="0"/>
              </a:rPr>
              <a:t>CN</a:t>
            </a:r>
            <a:r>
              <a:rPr lang="en" altLang="zh-CN" sz="2400" dirty="0">
                <a:solidFill>
                  <a:srgbClr val="FFFFFF"/>
                </a:solidFill>
                <a:effectLst/>
                <a:latin typeface="Canela Text" pitchFamily="2" charset="0"/>
              </a:rPr>
              <a:t> </a:t>
            </a:r>
            <a:r>
              <a:rPr lang="zh-CN" altLang="en-US" sz="2400" dirty="0">
                <a:solidFill>
                  <a:srgbClr val="FFFFFF"/>
                </a:solidFill>
                <a:effectLst/>
                <a:latin typeface="Songti SC" panose="02010600040101010101" pitchFamily="2" charset="-122"/>
                <a:ea typeface="Songti SC" panose="02010600040101010101" pitchFamily="2" charset="-122"/>
              </a:rPr>
              <a:t>会捎带汇报自身各</a:t>
            </a:r>
            <a:r>
              <a:rPr lang="zh-CN" altLang="en-US" sz="2400" dirty="0">
                <a:solidFill>
                  <a:srgbClr val="FFFFFF"/>
                </a:solidFill>
                <a:effectLst/>
                <a:latin typeface="Canela Text" pitchFamily="2" charset="0"/>
              </a:rPr>
              <a:t> </a:t>
            </a:r>
            <a:r>
              <a:rPr lang="en" altLang="zh-CN" sz="2400" dirty="0">
                <a:solidFill>
                  <a:srgbClr val="FFFFFF"/>
                </a:solidFill>
                <a:effectLst/>
                <a:latin typeface="Canela Text" pitchFamily="2" charset="0"/>
              </a:rPr>
              <a:t>Tablet </a:t>
            </a:r>
            <a:r>
              <a:rPr lang="zh-CN" altLang="en-US" sz="2400" dirty="0">
                <a:solidFill>
                  <a:srgbClr val="FFFFFF"/>
                </a:solidFill>
                <a:effectLst/>
                <a:latin typeface="Songti SC" panose="02010600040101010101" pitchFamily="2" charset="-122"/>
                <a:ea typeface="Songti SC" panose="02010600040101010101" pitchFamily="2" charset="-122"/>
              </a:rPr>
              <a:t>的</a:t>
            </a:r>
            <a:r>
              <a:rPr lang="zh-CN" altLang="en-US" sz="2400" dirty="0">
                <a:solidFill>
                  <a:srgbClr val="FFFFFF"/>
                </a:solidFill>
                <a:effectLst/>
                <a:latin typeface="Canela Text" pitchFamily="2" charset="0"/>
              </a:rPr>
              <a:t> </a:t>
            </a:r>
            <a:r>
              <a:rPr lang="en" altLang="zh-CN" sz="2400" dirty="0">
                <a:solidFill>
                  <a:srgbClr val="FFFFFF"/>
                </a:solidFill>
                <a:effectLst/>
                <a:latin typeface="Canela Text" pitchFamily="2" charset="0"/>
              </a:rPr>
              <a:t>Compaction Score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FFFF"/>
                </a:solidFill>
                <a:effectLst/>
                <a:latin typeface="Canela Text" pitchFamily="2" charset="0"/>
              </a:rPr>
              <a:t> </a:t>
            </a:r>
            <a:r>
              <a:rPr lang="en" altLang="zh-CN" sz="2400" dirty="0">
                <a:solidFill>
                  <a:srgbClr val="FFFFFF"/>
                </a:solidFill>
                <a:effectLst/>
                <a:latin typeface="Canela Text" pitchFamily="2" charset="0"/>
              </a:rPr>
              <a:t>FE </a:t>
            </a:r>
            <a:r>
              <a:rPr lang="zh-CN" altLang="en-US" sz="2400" dirty="0">
                <a:solidFill>
                  <a:srgbClr val="FFFFFF"/>
                </a:solidFill>
                <a:effectLst/>
                <a:latin typeface="Songti SC" panose="02010600040101010101" pitchFamily="2" charset="-122"/>
                <a:ea typeface="Songti SC" panose="02010600040101010101" pitchFamily="2" charset="-122"/>
              </a:rPr>
              <a:t>会追踪每个</a:t>
            </a:r>
            <a:r>
              <a:rPr lang="zh-CN" altLang="en-US" sz="2400" dirty="0">
                <a:solidFill>
                  <a:srgbClr val="FFFFFF"/>
                </a:solidFill>
                <a:effectLst/>
                <a:latin typeface="Canela Text" pitchFamily="2" charset="0"/>
              </a:rPr>
              <a:t> </a:t>
            </a:r>
            <a:r>
              <a:rPr lang="en" altLang="zh-CN" sz="2400" dirty="0">
                <a:solidFill>
                  <a:srgbClr val="FFFFFF"/>
                </a:solidFill>
                <a:effectLst/>
                <a:latin typeface="Canela Text" pitchFamily="2" charset="0"/>
              </a:rPr>
              <a:t>Partition </a:t>
            </a:r>
            <a:r>
              <a:rPr lang="zh-CN" altLang="en-US" sz="2400" dirty="0">
                <a:solidFill>
                  <a:srgbClr val="FFFFFF"/>
                </a:solidFill>
                <a:effectLst/>
                <a:latin typeface="Songti SC" panose="02010600040101010101" pitchFamily="2" charset="-122"/>
                <a:ea typeface="Songti SC" panose="02010600040101010101" pitchFamily="2" charset="-122"/>
              </a:rPr>
              <a:t>的</a:t>
            </a:r>
            <a:r>
              <a:rPr lang="zh-CN" altLang="en-US" sz="2400" dirty="0">
                <a:solidFill>
                  <a:srgbClr val="FFFFFF"/>
                </a:solidFill>
                <a:effectLst/>
                <a:latin typeface="Canela Text" pitchFamily="2" charset="0"/>
              </a:rPr>
              <a:t> </a:t>
            </a:r>
            <a:r>
              <a:rPr lang="en" altLang="zh-CN" sz="2400" dirty="0">
                <a:solidFill>
                  <a:srgbClr val="FFFFFF"/>
                </a:solidFill>
                <a:effectLst/>
                <a:latin typeface="Canela Text" pitchFamily="2" charset="0"/>
              </a:rPr>
              <a:t>Compaction Score </a:t>
            </a:r>
            <a:r>
              <a:rPr lang="zh-CN" altLang="en-US" sz="2400" dirty="0">
                <a:solidFill>
                  <a:srgbClr val="FFFFFF"/>
                </a:solidFill>
                <a:effectLst/>
                <a:latin typeface="Songti SC" panose="02010600040101010101" pitchFamily="2" charset="-122"/>
                <a:ea typeface="Songti SC" panose="02010600040101010101" pitchFamily="2" charset="-122"/>
              </a:rPr>
              <a:t>并决定是否需要发起</a:t>
            </a:r>
            <a:endParaRPr lang="en-US" altLang="zh-CN" sz="2400" dirty="0">
              <a:solidFill>
                <a:srgbClr val="FFFFFF"/>
              </a:solidFill>
              <a:latin typeface="Canela Text" pitchFamily="2" charset="0"/>
              <a:ea typeface="Songti SC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FFFFFF"/>
                </a:solidFill>
                <a:effectLst/>
                <a:latin typeface="Canela Text" pitchFamily="2" charset="0"/>
                <a:ea typeface="Songti SC" panose="02010600040101010101" pitchFamily="2" charset="-122"/>
              </a:rPr>
              <a:t>  </a:t>
            </a:r>
            <a:r>
              <a:rPr lang="en" altLang="zh-CN" sz="2400" dirty="0">
                <a:solidFill>
                  <a:srgbClr val="FFFFFF"/>
                </a:solidFill>
                <a:effectLst/>
                <a:latin typeface="Canela Text" pitchFamily="2" charset="0"/>
              </a:rPr>
              <a:t>Compaction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sz="24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7016" name="image 170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85253" y="2563495"/>
            <a:ext cx="3522599" cy="729615"/>
          </a:xfrm>
          <a:prstGeom prst="rect">
            <a:avLst/>
          </a:prstGeom>
        </p:spPr>
      </p:pic>
      <p:pic>
        <p:nvPicPr>
          <p:cNvPr id="917018" name="image 170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284476" y="4953762"/>
            <a:ext cx="3522599" cy="729615"/>
          </a:xfrm>
          <a:prstGeom prst="rect">
            <a:avLst/>
          </a:prstGeom>
        </p:spPr>
      </p:pic>
      <p:pic>
        <p:nvPicPr>
          <p:cNvPr id="917020" name="image 1702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85253" y="4953762"/>
            <a:ext cx="3522599" cy="729615"/>
          </a:xfrm>
          <a:prstGeom prst="rect">
            <a:avLst/>
          </a:prstGeom>
        </p:spPr>
      </p:pic>
      <p:pic>
        <p:nvPicPr>
          <p:cNvPr id="917022" name="image 170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79873" y="1738629"/>
            <a:ext cx="1320419" cy="1320419"/>
          </a:xfrm>
          <a:prstGeom prst="rect">
            <a:avLst/>
          </a:prstGeom>
        </p:spPr>
      </p:pic>
      <p:pic>
        <p:nvPicPr>
          <p:cNvPr id="917026" name="image 1702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9031" y="2105751"/>
            <a:ext cx="562102" cy="562102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10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2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组合 17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702" name="image 17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1704" name="image 1704"/>
            <p:cNvPicPr>
              <a:picLocks noChangeAspect="1"/>
            </p:cNvPicPr>
            <p:nvPr/>
          </p:nvPicPr>
          <p:blipFill>
            <a:blip r:embed="rId3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17012" name="image 170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85253" y="4469511"/>
            <a:ext cx="3522599" cy="450469"/>
          </a:xfrm>
          <a:prstGeom prst="rect">
            <a:avLst/>
          </a:prstGeom>
        </p:spPr>
      </p:pic>
      <p:pic>
        <p:nvPicPr>
          <p:cNvPr id="917018" name="image 170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84476" y="4953762"/>
            <a:ext cx="3522599" cy="729615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6569B529-CF11-9D53-3C29-D23B803085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666F04DA-D444-F206-902D-DD1A49A9DF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A6FC454F-CB82-D412-7D58-5267603502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1550" y="996919"/>
            <a:ext cx="9533700" cy="516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2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组合 3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302" name="image 3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</p:grpSp>
      <p:pic>
        <p:nvPicPr>
          <p:cNvPr id="9306" name="image 3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00700" y="1727200"/>
            <a:ext cx="5130800" cy="723900"/>
          </a:xfrm>
          <a:prstGeom prst="rect">
            <a:avLst/>
          </a:prstGeom>
        </p:spPr>
      </p:pic>
      <p:pic>
        <p:nvPicPr>
          <p:cNvPr id="9307" name="image 30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00700" y="2667000"/>
            <a:ext cx="5130800" cy="723900"/>
          </a:xfrm>
          <a:prstGeom prst="rect">
            <a:avLst/>
          </a:prstGeom>
        </p:spPr>
      </p:pic>
      <p:pic>
        <p:nvPicPr>
          <p:cNvPr id="9308" name="image 3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00700" y="3606800"/>
            <a:ext cx="5130800" cy="723900"/>
          </a:xfrm>
          <a:prstGeom prst="rect">
            <a:avLst/>
          </a:prstGeom>
        </p:spPr>
      </p:pic>
      <p:pic>
        <p:nvPicPr>
          <p:cNvPr id="9309" name="image 3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00700" y="4546600"/>
            <a:ext cx="5130800" cy="723900"/>
          </a:xfrm>
          <a:prstGeom prst="rect">
            <a:avLst/>
          </a:prstGeom>
        </p:spPr>
      </p:pic>
      <p:pic>
        <p:nvPicPr>
          <p:cNvPr id="93010" name="image 30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95933" y="2075561"/>
            <a:ext cx="2637155" cy="2353564"/>
          </a:xfrm>
          <a:prstGeom prst="rect">
            <a:avLst/>
          </a:prstGeom>
        </p:spPr>
      </p:pic>
      <p:sp>
        <p:nvSpPr>
          <p:cNvPr id="3011" name="Object 3011"/>
          <p:cNvSpPr txBox="1"/>
          <p:nvPr/>
        </p:nvSpPr>
        <p:spPr>
          <a:xfrm>
            <a:off x="1428623" y="2694813"/>
            <a:ext cx="2603500" cy="2336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700" b="0" i="0">
                <a:blipFill>
                  <a:blip r:embed="rId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</a:rPr>
              <a:t>目录</a:t>
            </a:r>
            <a:endParaRPr lang="zh-CN" altLang="en-US" sz="6700" b="0" i="0">
              <a:blipFill>
                <a:blip r:embed="rId6"/>
                <a:stretch>
                  <a:fillRect/>
                </a:stretch>
              </a:blip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3012" name="image 30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64945" y="3772280"/>
            <a:ext cx="3707003" cy="377444"/>
          </a:xfrm>
          <a:prstGeom prst="rect">
            <a:avLst/>
          </a:prstGeom>
        </p:spPr>
      </p:pic>
      <p:sp>
        <p:nvSpPr>
          <p:cNvPr id="3013" name="Object 3013"/>
          <p:cNvSpPr txBox="1"/>
          <p:nvPr/>
        </p:nvSpPr>
        <p:spPr>
          <a:xfrm>
            <a:off x="1495932" y="3626230"/>
            <a:ext cx="3670300" cy="368300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noAutofit/>
          </a:bodyPr>
          <a:lstStyle/>
          <a:p>
            <a:pPr algn="l">
              <a:lnSpc>
                <a:spcPct val="95000"/>
              </a:lnSpc>
            </a:pPr>
            <a:r>
              <a:rPr lang="zh-CN" sz="1800" b="0" i="0">
                <a:blipFill>
                  <a:blip r:embed="rId8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CONTENTS</a:t>
            </a:r>
            <a:endParaRPr lang="zh-CN" altLang="en-US" sz="1800" b="0" i="0">
              <a:blipFill>
                <a:blip r:embed="rId8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3014" name="image 30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8623" y="2086102"/>
            <a:ext cx="3468624" cy="2353564"/>
          </a:xfrm>
          <a:prstGeom prst="rect">
            <a:avLst/>
          </a:prstGeom>
        </p:spPr>
      </p:pic>
      <p:pic>
        <p:nvPicPr>
          <p:cNvPr id="93015" name="image 30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64945" y="2086102"/>
            <a:ext cx="2929128" cy="2353564"/>
          </a:xfrm>
          <a:prstGeom prst="rect">
            <a:avLst/>
          </a:prstGeom>
        </p:spPr>
      </p:pic>
      <p:pic>
        <p:nvPicPr>
          <p:cNvPr id="93016" name="image 301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5580000">
            <a:off x="2867279" y="2500757"/>
            <a:ext cx="712978" cy="711073"/>
          </a:xfrm>
          <a:prstGeom prst="rect">
            <a:avLst/>
          </a:prstGeom>
        </p:spPr>
      </p:pic>
      <p:pic>
        <p:nvPicPr>
          <p:cNvPr id="93017" name="image 301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817237" y="1754505"/>
            <a:ext cx="638302" cy="638302"/>
          </a:xfrm>
          <a:prstGeom prst="rect">
            <a:avLst/>
          </a:prstGeom>
        </p:spPr>
      </p:pic>
      <p:pic>
        <p:nvPicPr>
          <p:cNvPr id="93018" name="image 301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817237" y="2694813"/>
            <a:ext cx="638302" cy="638302"/>
          </a:xfrm>
          <a:prstGeom prst="rect">
            <a:avLst/>
          </a:prstGeom>
        </p:spPr>
      </p:pic>
      <p:pic>
        <p:nvPicPr>
          <p:cNvPr id="93019" name="image 301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817237" y="3634994"/>
            <a:ext cx="638302" cy="638302"/>
          </a:xfrm>
          <a:prstGeom prst="rect">
            <a:avLst/>
          </a:prstGeom>
        </p:spPr>
      </p:pic>
      <p:pic>
        <p:nvPicPr>
          <p:cNvPr id="93020" name="image 302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817237" y="4575175"/>
            <a:ext cx="638302" cy="638302"/>
          </a:xfrm>
          <a:prstGeom prst="rect">
            <a:avLst/>
          </a:prstGeom>
        </p:spPr>
      </p:pic>
      <p:pic>
        <p:nvPicPr>
          <p:cNvPr id="93021" name="image 302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986528" y="1831975"/>
            <a:ext cx="267081" cy="496062"/>
          </a:xfrm>
          <a:prstGeom prst="rect">
            <a:avLst/>
          </a:prstGeom>
        </p:spPr>
      </p:pic>
      <p:sp>
        <p:nvSpPr>
          <p:cNvPr id="3022" name="Object 3022"/>
          <p:cNvSpPr txBox="1"/>
          <p:nvPr/>
        </p:nvSpPr>
        <p:spPr>
          <a:xfrm>
            <a:off x="4996053" y="1841500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>
                <a:solidFill>
                  <a:srgbClr val="FFFFFF"/>
                </a:solidFill>
                <a:latin typeface="OPPOSans-B"/>
                <a:ea typeface="OPPOSans-B"/>
              </a:rPr>
              <a:t>1</a:t>
            </a:r>
            <a:endParaRPr lang="zh-CN" altLang="en-US"/>
          </a:p>
        </p:txBody>
      </p:sp>
      <p:pic>
        <p:nvPicPr>
          <p:cNvPr id="93023" name="image 302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986528" y="2767584"/>
            <a:ext cx="267081" cy="496062"/>
          </a:xfrm>
          <a:prstGeom prst="rect">
            <a:avLst/>
          </a:prstGeom>
        </p:spPr>
      </p:pic>
      <p:sp>
        <p:nvSpPr>
          <p:cNvPr id="3024" name="Object 3024"/>
          <p:cNvSpPr txBox="1"/>
          <p:nvPr/>
        </p:nvSpPr>
        <p:spPr>
          <a:xfrm>
            <a:off x="4996053" y="2777109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>
                <a:solidFill>
                  <a:srgbClr val="FFFFFF"/>
                </a:solidFill>
                <a:latin typeface="OPPOSans-B"/>
                <a:ea typeface="OPPOSans-B"/>
              </a:rPr>
              <a:t>2</a:t>
            </a:r>
            <a:endParaRPr lang="zh-CN" altLang="en-US"/>
          </a:p>
        </p:txBody>
      </p:sp>
      <p:pic>
        <p:nvPicPr>
          <p:cNvPr id="93025" name="image 302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986528" y="3703192"/>
            <a:ext cx="267081" cy="496062"/>
          </a:xfrm>
          <a:prstGeom prst="rect">
            <a:avLst/>
          </a:prstGeom>
        </p:spPr>
      </p:pic>
      <p:sp>
        <p:nvSpPr>
          <p:cNvPr id="3026" name="Object 3026"/>
          <p:cNvSpPr txBox="1"/>
          <p:nvPr/>
        </p:nvSpPr>
        <p:spPr>
          <a:xfrm>
            <a:off x="4996053" y="3712717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>
                <a:solidFill>
                  <a:srgbClr val="FFFFFF"/>
                </a:solidFill>
                <a:latin typeface="OPPOSans-B"/>
                <a:ea typeface="OPPOSans-B"/>
              </a:rPr>
              <a:t>3</a:t>
            </a:r>
            <a:endParaRPr lang="zh-CN" altLang="en-US"/>
          </a:p>
        </p:txBody>
      </p:sp>
      <p:pic>
        <p:nvPicPr>
          <p:cNvPr id="93027" name="image 302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986528" y="4638802"/>
            <a:ext cx="267081" cy="496062"/>
          </a:xfrm>
          <a:prstGeom prst="rect">
            <a:avLst/>
          </a:prstGeom>
        </p:spPr>
      </p:pic>
      <p:sp>
        <p:nvSpPr>
          <p:cNvPr id="3028" name="Object 3028"/>
          <p:cNvSpPr txBox="1"/>
          <p:nvPr/>
        </p:nvSpPr>
        <p:spPr>
          <a:xfrm>
            <a:off x="4996053" y="4648327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>
                <a:solidFill>
                  <a:srgbClr val="FFFFFF"/>
                </a:solidFill>
                <a:latin typeface="OPPOSans-B"/>
                <a:ea typeface="OPPOSans-B"/>
              </a:rPr>
              <a:t>4</a:t>
            </a:r>
            <a:endParaRPr lang="zh-CN" altLang="en-US"/>
          </a:p>
        </p:txBody>
      </p:sp>
      <p:pic>
        <p:nvPicPr>
          <p:cNvPr id="93029" name="image 302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9369" y="1704975"/>
            <a:ext cx="3771011" cy="816991"/>
          </a:xfrm>
          <a:prstGeom prst="rect">
            <a:avLst/>
          </a:prstGeom>
        </p:spPr>
      </p:pic>
      <p:sp>
        <p:nvSpPr>
          <p:cNvPr id="3030" name="Object 3030"/>
          <p:cNvSpPr txBox="1"/>
          <p:nvPr/>
        </p:nvSpPr>
        <p:spPr>
          <a:xfrm>
            <a:off x="5600700" y="1772920"/>
            <a:ext cx="373380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>
                <a:blipFill>
                  <a:blip r:embed="rId15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" panose="00020600040101010101" charset="-122"/>
              </a:rPr>
              <a:t>背景</a:t>
            </a:r>
            <a:endParaRPr lang="zh-CN" altLang="en-US" sz="3200" b="0" i="0">
              <a:blipFill>
                <a:blip r:embed="rId15"/>
                <a:stretch>
                  <a:fillRect/>
                </a:stretch>
              </a:blip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Alibaba PuHuiTi M" panose="00020600040101010101" charset="-122"/>
            </a:endParaRPr>
          </a:p>
        </p:txBody>
      </p:sp>
      <p:pic>
        <p:nvPicPr>
          <p:cNvPr id="93031" name="image 303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9369" y="2636901"/>
            <a:ext cx="3771011" cy="816991"/>
          </a:xfrm>
          <a:prstGeom prst="rect">
            <a:avLst/>
          </a:prstGeom>
        </p:spPr>
      </p:pic>
      <p:sp>
        <p:nvSpPr>
          <p:cNvPr id="3032" name="Object 3032"/>
          <p:cNvSpPr txBox="1"/>
          <p:nvPr/>
        </p:nvSpPr>
        <p:spPr>
          <a:xfrm>
            <a:off x="5600700" y="2685415"/>
            <a:ext cx="568960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dirty="0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" panose="00020600040101010101" charset="-122"/>
              </a:rPr>
              <a:t>StarRocks</a:t>
            </a:r>
            <a:r>
              <a:rPr lang="zh-CN" altLang="en-US" sz="3200" dirty="0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" panose="00020600040101010101" charset="-122"/>
              </a:rPr>
              <a:t> 存算分离设计目标</a:t>
            </a:r>
            <a:endParaRPr lang="zh-CN" altLang="en-US" sz="3200" b="0" i="0" dirty="0">
              <a:blipFill>
                <a:blip r:embed="rId16"/>
                <a:stretch>
                  <a:fillRect/>
                </a:stretch>
              </a:blip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Alibaba PuHuiTi M" panose="00020600040101010101" charset="-122"/>
            </a:endParaRPr>
          </a:p>
        </p:txBody>
      </p:sp>
      <p:pic>
        <p:nvPicPr>
          <p:cNvPr id="93033" name="image 3033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9369" y="3568700"/>
            <a:ext cx="3771011" cy="816991"/>
          </a:xfrm>
          <a:prstGeom prst="rect">
            <a:avLst/>
          </a:prstGeom>
        </p:spPr>
      </p:pic>
      <p:sp>
        <p:nvSpPr>
          <p:cNvPr id="3034" name="Object 3034"/>
          <p:cNvSpPr txBox="1"/>
          <p:nvPr/>
        </p:nvSpPr>
        <p:spPr>
          <a:xfrm>
            <a:off x="5600699" y="3587115"/>
            <a:ext cx="5275961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r>
              <a:rPr lang="en-US" altLang="zh-CN" sz="3200" dirty="0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" panose="00020600040101010101" charset="-122"/>
              </a:rPr>
              <a:t>StarRocks</a:t>
            </a:r>
            <a:r>
              <a:rPr lang="zh-CN" altLang="en-US" sz="3200" dirty="0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" panose="00020600040101010101" charset="-122"/>
              </a:rPr>
              <a:t> 存算分离关键技术</a:t>
            </a:r>
            <a:endParaRPr lang="zh-CN" altLang="en-US" sz="3200" b="0" i="0" dirty="0">
              <a:blipFill>
                <a:blip r:embed="rId16"/>
                <a:stretch>
                  <a:fillRect/>
                </a:stretch>
              </a:blip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Alibaba PuHuiTi M" panose="00020600040101010101" charset="-122"/>
            </a:endParaRPr>
          </a:p>
        </p:txBody>
      </p:sp>
      <p:pic>
        <p:nvPicPr>
          <p:cNvPr id="93035" name="image 3035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9369" y="4500626"/>
            <a:ext cx="4949170" cy="816991"/>
          </a:xfrm>
          <a:prstGeom prst="rect">
            <a:avLst/>
          </a:prstGeom>
        </p:spPr>
      </p:pic>
      <p:sp>
        <p:nvSpPr>
          <p:cNvPr id="3036" name="Object 3036"/>
          <p:cNvSpPr txBox="1"/>
          <p:nvPr/>
        </p:nvSpPr>
        <p:spPr>
          <a:xfrm>
            <a:off x="5600700" y="4528566"/>
            <a:ext cx="513080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r>
              <a:rPr lang="en-US" altLang="zh-CN" sz="3200" dirty="0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" panose="00020600040101010101" charset="-122"/>
              </a:rPr>
              <a:t>StarRocks</a:t>
            </a:r>
            <a:r>
              <a:rPr lang="zh-CN" altLang="en-US" sz="3200" dirty="0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" panose="00020600040101010101" charset="-122"/>
              </a:rPr>
              <a:t> 存算分离效果</a:t>
            </a:r>
            <a:endParaRPr lang="zh-CN" altLang="en-US" sz="3200" b="0" i="0" dirty="0">
              <a:blipFill>
                <a:blip r:embed="rId16"/>
                <a:stretch>
                  <a:fillRect/>
                </a:stretch>
              </a:blip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Alibaba PuHuiTi M" panose="00020600040101010101" charset="-122"/>
            </a:endParaRPr>
          </a:p>
        </p:txBody>
      </p:sp>
      <p:pic>
        <p:nvPicPr>
          <p:cNvPr id="9204" name="image 204"/>
          <p:cNvPicPr>
            <a:picLocks noChangeAspect="1"/>
          </p:cNvPicPr>
          <p:nvPr/>
        </p:nvPicPr>
        <p:blipFill>
          <a:blip r:embed="rId17"/>
          <a:srcRect t="4580" b="4580"/>
          <a:stretch>
            <a:fillRect/>
          </a:stretch>
        </p:blipFill>
        <p:spPr>
          <a:xfrm>
            <a:off x="482600" y="292100"/>
            <a:ext cx="2527300" cy="571500"/>
          </a:xfrm>
          <a:prstGeom prst="rect">
            <a:avLst/>
          </a:prstGeom>
        </p:spPr>
      </p:pic>
      <p:sp>
        <p:nvSpPr>
          <p:cNvPr id="205" name="Object 205"/>
          <p:cNvSpPr txBox="1"/>
          <p:nvPr/>
        </p:nvSpPr>
        <p:spPr>
          <a:xfrm>
            <a:off x="3170555" y="458723"/>
            <a:ext cx="4127500" cy="280670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400">
                <a:blipFill>
                  <a:blip r:embed="rId19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pic>
        <p:nvPicPr>
          <p:cNvPr id="2" name="image 3020">
            <a:extLst>
              <a:ext uri="{FF2B5EF4-FFF2-40B4-BE49-F238E27FC236}">
                <a16:creationId xmlns:a16="http://schemas.microsoft.com/office/drawing/2014/main" id="{91FF2D15-3014-DA31-6B1A-EC2A9F016F5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752059" y="5648874"/>
            <a:ext cx="638302" cy="638302"/>
          </a:xfrm>
          <a:prstGeom prst="rect">
            <a:avLst/>
          </a:prstGeom>
        </p:spPr>
      </p:pic>
      <p:sp>
        <p:nvSpPr>
          <p:cNvPr id="3" name="Object 3028">
            <a:extLst>
              <a:ext uri="{FF2B5EF4-FFF2-40B4-BE49-F238E27FC236}">
                <a16:creationId xmlns:a16="http://schemas.microsoft.com/office/drawing/2014/main" id="{D241D761-1947-910C-2D67-472EDBBF435D}"/>
              </a:ext>
            </a:extLst>
          </p:cNvPr>
          <p:cNvSpPr txBox="1"/>
          <p:nvPr/>
        </p:nvSpPr>
        <p:spPr>
          <a:xfrm>
            <a:off x="4930875" y="5722026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500" b="0" i="0" dirty="0">
                <a:solidFill>
                  <a:srgbClr val="FFFFFF"/>
                </a:solidFill>
                <a:latin typeface="OPPOSans-B"/>
                <a:ea typeface="OPPOSans-B"/>
              </a:rPr>
              <a:t>5</a:t>
            </a:r>
            <a:endParaRPr lang="zh-CN" altLang="en-US"/>
          </a:p>
        </p:txBody>
      </p:sp>
      <p:sp>
        <p:nvSpPr>
          <p:cNvPr id="5" name="Object 3036">
            <a:extLst>
              <a:ext uri="{FF2B5EF4-FFF2-40B4-BE49-F238E27FC236}">
                <a16:creationId xmlns:a16="http://schemas.microsoft.com/office/drawing/2014/main" id="{C707A228-7244-855A-00C6-01B5700F6335}"/>
              </a:ext>
            </a:extLst>
          </p:cNvPr>
          <p:cNvSpPr txBox="1"/>
          <p:nvPr/>
        </p:nvSpPr>
        <p:spPr>
          <a:xfrm>
            <a:off x="5535522" y="5602265"/>
            <a:ext cx="513080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r>
              <a:rPr lang="en-US" altLang="zh-CN" sz="3200" dirty="0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" panose="00020600040101010101" charset="-122"/>
              </a:rPr>
              <a:t>StarRocks</a:t>
            </a:r>
            <a:r>
              <a:rPr lang="zh-CN" altLang="en-US" sz="3200" dirty="0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" panose="00020600040101010101" charset="-122"/>
              </a:rPr>
              <a:t> 存算分离未来</a:t>
            </a:r>
            <a:endParaRPr lang="zh-CN" altLang="en-US" sz="3200" b="0" i="0" dirty="0">
              <a:blipFill>
                <a:blip r:embed="rId16"/>
                <a:stretch>
                  <a:fillRect/>
                </a:stretch>
              </a:blip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Alibaba PuHuiTi M" panose="0002060004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组合 17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702" name="image 17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1704" name="image 1704"/>
            <p:cNvPicPr>
              <a:picLocks noChangeAspect="1"/>
            </p:cNvPicPr>
            <p:nvPr/>
          </p:nvPicPr>
          <p:blipFill>
            <a:blip r:embed="rId3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17012" name="image 170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85253" y="4469511"/>
            <a:ext cx="3522599" cy="450469"/>
          </a:xfrm>
          <a:prstGeom prst="rect">
            <a:avLst/>
          </a:prstGeom>
        </p:spPr>
      </p:pic>
      <p:pic>
        <p:nvPicPr>
          <p:cNvPr id="917018" name="image 170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84476" y="4953762"/>
            <a:ext cx="3522599" cy="729615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6569B529-CF11-9D53-3C29-D23B803085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666F04DA-D444-F206-902D-DD1A49A9DF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A6FB9C-C08B-9272-25C0-E175F37278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35" y="2325172"/>
            <a:ext cx="5336015" cy="25124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8313CC-9AD8-FB99-D248-10DC2D5934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8684" y="213880"/>
            <a:ext cx="6451781" cy="64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4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6" name="image 9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907" name="image 90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908" name="Object 9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2</a:t>
            </a:r>
            <a:endParaRPr lang="zh-CN" altLang="en-US" sz="2000" b="0" i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909" name="image 90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9012" name="Object 9012"/>
          <p:cNvSpPr txBox="1"/>
          <p:nvPr/>
        </p:nvSpPr>
        <p:spPr>
          <a:xfrm>
            <a:off x="6312081" y="2878845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000" b="0" i="0">
                <a:solidFill>
                  <a:srgbClr val="FFFFFF"/>
                </a:solidFill>
                <a:latin typeface="Alibaba PuHuiTi H" panose="00020600040101010101" charset="-122"/>
                <a:ea typeface="Alibaba PuHuiTi H" panose="00020600040101010101" charset="-122"/>
              </a:rPr>
              <a:t>成果展示</a:t>
            </a:r>
          </a:p>
        </p:txBody>
      </p:sp>
      <p:pic>
        <p:nvPicPr>
          <p:cNvPr id="99013" name="image 90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pic>
        <p:nvPicPr>
          <p:cNvPr id="99014" name="image 90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9015" name="image 90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419350" y="1854200"/>
            <a:ext cx="3194177" cy="3178175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12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90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BC7C69E6-9A6F-CBDB-143A-6A7CAC7008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7544400"/>
              </p:ext>
            </p:extLst>
          </p:nvPr>
        </p:nvGraphicFramePr>
        <p:xfrm>
          <a:off x="1131979" y="1702396"/>
          <a:ext cx="8181791" cy="4478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181414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72D37280-28FA-1640-41B3-6F46CCE6AF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7538717"/>
              </p:ext>
            </p:extLst>
          </p:nvPr>
        </p:nvGraphicFramePr>
        <p:xfrm>
          <a:off x="1251223" y="1520917"/>
          <a:ext cx="9314563" cy="4679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4124284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B9DC627F-BAF7-189B-C916-5401011C44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5587437"/>
              </p:ext>
            </p:extLst>
          </p:nvPr>
        </p:nvGraphicFramePr>
        <p:xfrm>
          <a:off x="6554399" y="2331662"/>
          <a:ext cx="5129221" cy="3539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DB2D0C5A-1A19-45C9-D786-F4D68055C9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0370207"/>
              </p:ext>
            </p:extLst>
          </p:nvPr>
        </p:nvGraphicFramePr>
        <p:xfrm>
          <a:off x="521215" y="2387300"/>
          <a:ext cx="5143200" cy="3539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3633580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6" name="image 9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907" name="image 90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908" name="Object 9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2</a:t>
            </a:r>
            <a:endParaRPr lang="zh-CN" altLang="en-US" sz="2000" b="0" i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909" name="image 90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9012" name="Object 9012"/>
          <p:cNvSpPr txBox="1"/>
          <p:nvPr/>
        </p:nvSpPr>
        <p:spPr>
          <a:xfrm>
            <a:off x="6312081" y="2878845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000" b="0" i="0">
                <a:solidFill>
                  <a:srgbClr val="FFFFFF"/>
                </a:solidFill>
                <a:latin typeface="Alibaba PuHuiTi H" panose="00020600040101010101" charset="-122"/>
                <a:ea typeface="Alibaba PuHuiTi H" panose="00020600040101010101" charset="-122"/>
              </a:rPr>
              <a:t>未来规划</a:t>
            </a:r>
          </a:p>
        </p:txBody>
      </p:sp>
      <p:pic>
        <p:nvPicPr>
          <p:cNvPr id="99014" name="image 90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9015" name="image 90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419350" y="1854200"/>
            <a:ext cx="3194177" cy="3178175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11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99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F22D73E-F3DA-91F5-7ECD-DB8AE97AB6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252" y="1158722"/>
            <a:ext cx="9803567" cy="488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09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7D04E25D-B568-1D55-985F-C4C0AAE42CD1}"/>
              </a:ext>
            </a:extLst>
          </p:cNvPr>
          <p:cNvGrpSpPr/>
          <p:nvPr/>
        </p:nvGrpSpPr>
        <p:grpSpPr>
          <a:xfrm>
            <a:off x="482600" y="1707717"/>
            <a:ext cx="10400700" cy="4435071"/>
            <a:chOff x="1016038" y="1367876"/>
            <a:chExt cx="10468506" cy="452864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7C07254-122A-3D26-0E59-5DFF2DE0973C}"/>
                </a:ext>
              </a:extLst>
            </p:cNvPr>
            <p:cNvSpPr/>
            <p:nvPr/>
          </p:nvSpPr>
          <p:spPr>
            <a:xfrm>
              <a:off x="1016038" y="1367876"/>
              <a:ext cx="3072507" cy="4528648"/>
            </a:xfrm>
            <a:prstGeom prst="rect">
              <a:avLst/>
            </a:prstGeom>
            <a:solidFill>
              <a:schemeClr val="tx2">
                <a:alpha val="15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48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FCB284B-2360-D5EB-841E-B61EFA848688}"/>
                </a:ext>
              </a:extLst>
            </p:cNvPr>
            <p:cNvSpPr/>
            <p:nvPr/>
          </p:nvSpPr>
          <p:spPr>
            <a:xfrm>
              <a:off x="4615181" y="1367876"/>
              <a:ext cx="3360330" cy="4528648"/>
            </a:xfrm>
            <a:prstGeom prst="rect">
              <a:avLst/>
            </a:prstGeom>
            <a:solidFill>
              <a:schemeClr val="tx2">
                <a:alpha val="15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48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48CCE5E-48E1-1A0B-427C-D1B88AE0CCAA}"/>
                </a:ext>
              </a:extLst>
            </p:cNvPr>
            <p:cNvSpPr/>
            <p:nvPr/>
          </p:nvSpPr>
          <p:spPr>
            <a:xfrm>
              <a:off x="8412037" y="1367876"/>
              <a:ext cx="3072507" cy="4528648"/>
            </a:xfrm>
            <a:prstGeom prst="rect">
              <a:avLst/>
            </a:prstGeom>
            <a:solidFill>
              <a:schemeClr val="tx2">
                <a:alpha val="15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480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87EE5F6-EB1B-02AF-AC3E-DCEF446A17D9}"/>
                </a:ext>
              </a:extLst>
            </p:cNvPr>
            <p:cNvGrpSpPr/>
            <p:nvPr/>
          </p:nvGrpSpPr>
          <p:grpSpPr>
            <a:xfrm>
              <a:off x="1061027" y="1614950"/>
              <a:ext cx="10127166" cy="3255335"/>
              <a:chOff x="1061027" y="1614950"/>
              <a:chExt cx="10127166" cy="3255335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73E9CA0D-1614-4A4E-56BF-C824CCA4F45D}"/>
                  </a:ext>
                </a:extLst>
              </p:cNvPr>
              <p:cNvGrpSpPr/>
              <p:nvPr/>
            </p:nvGrpSpPr>
            <p:grpSpPr>
              <a:xfrm>
                <a:off x="1061027" y="1614950"/>
                <a:ext cx="2776295" cy="712793"/>
                <a:chOff x="1061027" y="1614950"/>
                <a:chExt cx="2776295" cy="712793"/>
              </a:xfrm>
            </p:grpSpPr>
            <p:sp>
              <p:nvSpPr>
                <p:cNvPr id="23" name="Number1">
                  <a:extLst>
                    <a:ext uri="{FF2B5EF4-FFF2-40B4-BE49-F238E27FC236}">
                      <a16:creationId xmlns:a16="http://schemas.microsoft.com/office/drawing/2014/main" id="{9C644847-CF59-DBEA-D0C0-0ECEB88E5D7E}"/>
                    </a:ext>
                  </a:extLst>
                </p:cNvPr>
                <p:cNvSpPr txBox="1"/>
                <p:nvPr/>
              </p:nvSpPr>
              <p:spPr>
                <a:xfrm>
                  <a:off x="1061027" y="1619858"/>
                  <a:ext cx="764464" cy="70788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82880" tIns="91440" rIns="182880" bIns="91440" anchor="ctr" anchorCtr="1">
                  <a:normAutofit/>
                </a:bodyPr>
                <a:lstStyle/>
                <a:p>
                  <a:pPr defTabSz="1827530" hangingPunct="1">
                    <a:buSzPct val="25000"/>
                    <a:defRPr/>
                  </a:pPr>
                  <a:r>
                    <a:rPr lang="en-US" altLang="zh-CN" sz="2800" b="1" kern="1200" dirty="0">
                      <a:solidFill>
                        <a:schemeClr val="accent1"/>
                      </a:solidFill>
                      <a:latin typeface="+mn-ea"/>
                    </a:rPr>
                    <a:t>01.</a:t>
                  </a:r>
                </a:p>
              </p:txBody>
            </p:sp>
            <p:sp>
              <p:nvSpPr>
                <p:cNvPr id="24" name="Bullet1">
                  <a:extLst>
                    <a:ext uri="{FF2B5EF4-FFF2-40B4-BE49-F238E27FC236}">
                      <a16:creationId xmlns:a16="http://schemas.microsoft.com/office/drawing/2014/main" id="{D21FACB9-8E27-1BEB-F2EB-472E4514B6F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83806" y="1614950"/>
                  <a:ext cx="2053516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82880" tIns="91440" rIns="182880" bIns="91440" anchor="b" anchorCtr="0">
                  <a:noAutofit/>
                </a:bodyPr>
                <a:lstStyle/>
                <a:p>
                  <a:pPr>
                    <a:buSzPct val="25000"/>
                  </a:pPr>
                  <a:r>
                    <a:rPr lang="zh-CN" altLang="en-US" sz="2400" b="1">
                      <a:solidFill>
                        <a:schemeClr val="bg1"/>
                      </a:solidFill>
                      <a:latin typeface="+mn-ea"/>
                    </a:rPr>
                    <a:t>性能加速</a:t>
                  </a:r>
                  <a:endParaRPr lang="en-US" altLang="zh-CN" sz="2400" b="1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B6C4EFB-AA81-5BAB-9329-BD04E2A5D2EB}"/>
                  </a:ext>
                </a:extLst>
              </p:cNvPr>
              <p:cNvGrpSpPr/>
              <p:nvPr/>
            </p:nvGrpSpPr>
            <p:grpSpPr>
              <a:xfrm>
                <a:off x="1095651" y="4116480"/>
                <a:ext cx="2741670" cy="707886"/>
                <a:chOff x="1095651" y="4116480"/>
                <a:chExt cx="2741670" cy="707886"/>
              </a:xfrm>
            </p:grpSpPr>
            <p:sp>
              <p:nvSpPr>
                <p:cNvPr id="21" name="Number2">
                  <a:extLst>
                    <a:ext uri="{FF2B5EF4-FFF2-40B4-BE49-F238E27FC236}">
                      <a16:creationId xmlns:a16="http://schemas.microsoft.com/office/drawing/2014/main" id="{9A609D88-86EF-78A4-3530-4B0D1D16D8C0}"/>
                    </a:ext>
                  </a:extLst>
                </p:cNvPr>
                <p:cNvSpPr txBox="1"/>
                <p:nvPr/>
              </p:nvSpPr>
              <p:spPr>
                <a:xfrm>
                  <a:off x="1095651" y="4116480"/>
                  <a:ext cx="764464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82880" tIns="91440" rIns="182880" bIns="91440" anchor="ctr" anchorCtr="1">
                  <a:normAutofit/>
                </a:bodyPr>
                <a:lstStyle/>
                <a:p>
                  <a:pPr defTabSz="1827530" hangingPunct="1">
                    <a:buSzPct val="25000"/>
                    <a:defRPr/>
                  </a:pPr>
                  <a:r>
                    <a:rPr lang="en-US" altLang="zh-CN" sz="2800" b="1" kern="1200" dirty="0">
                      <a:solidFill>
                        <a:schemeClr val="accent3"/>
                      </a:solidFill>
                      <a:latin typeface="+mn-ea"/>
                    </a:rPr>
                    <a:t>02.</a:t>
                  </a:r>
                </a:p>
              </p:txBody>
            </p:sp>
            <p:sp>
              <p:nvSpPr>
                <p:cNvPr id="22" name="Bullet2">
                  <a:extLst>
                    <a:ext uri="{FF2B5EF4-FFF2-40B4-BE49-F238E27FC236}">
                      <a16:creationId xmlns:a16="http://schemas.microsoft.com/office/drawing/2014/main" id="{5E2656A6-592B-56EA-4D92-AF535ED9916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83805" y="4123601"/>
                  <a:ext cx="2053516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82880" tIns="91440" rIns="182880" bIns="91440" anchor="b" anchorCtr="0">
                  <a:normAutofit fontScale="32500" lnSpcReduction="20000"/>
                </a:bodyPr>
                <a:lstStyle/>
                <a:p>
                  <a:pPr>
                    <a:buSzPct val="25000"/>
                  </a:pPr>
                  <a:endParaRPr lang="en-US" altLang="zh-CN" sz="3600" b="1" dirty="0">
                    <a:latin typeface="+mn-ea"/>
                  </a:endParaRPr>
                </a:p>
                <a:p>
                  <a:pPr>
                    <a:buSzPct val="25000"/>
                  </a:pPr>
                  <a:r>
                    <a:rPr lang="zh-CN" altLang="en-US" sz="7400" b="1">
                      <a:solidFill>
                        <a:schemeClr val="bg1"/>
                      </a:solidFill>
                      <a:latin typeface="+mn-ea"/>
                    </a:rPr>
                    <a:t>自动弹性</a:t>
                  </a:r>
                  <a:endParaRPr lang="en-US" altLang="zh-CN" sz="7400" b="1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1" name="Number3">
                <a:extLst>
                  <a:ext uri="{FF2B5EF4-FFF2-40B4-BE49-F238E27FC236}">
                    <a16:creationId xmlns:a16="http://schemas.microsoft.com/office/drawing/2014/main" id="{A8852D1B-92C1-A950-03EA-26635B406B88}"/>
                  </a:ext>
                </a:extLst>
              </p:cNvPr>
              <p:cNvSpPr txBox="1"/>
              <p:nvPr/>
            </p:nvSpPr>
            <p:spPr>
              <a:xfrm>
                <a:off x="4509240" y="1756632"/>
                <a:ext cx="76446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82880" tIns="91440" rIns="182880" bIns="91440" anchor="ctr" anchorCtr="1">
                <a:normAutofit fontScale="55000" lnSpcReduction="20000"/>
              </a:bodyPr>
              <a:lstStyle/>
              <a:p>
                <a:pPr defTabSz="1827530" hangingPunct="1">
                  <a:buSzPct val="25000"/>
                  <a:defRPr/>
                </a:pPr>
                <a:r>
                  <a:rPr lang="en-US" altLang="zh-CN" sz="4800" b="1" kern="1200" dirty="0">
                    <a:solidFill>
                      <a:schemeClr val="accent3"/>
                    </a:solidFill>
                    <a:latin typeface="+mn-ea"/>
                  </a:rPr>
                  <a:t>03.</a:t>
                </a:r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967D2328-9BEC-2677-5A67-8BEE3AF15F3E}"/>
                  </a:ext>
                </a:extLst>
              </p:cNvPr>
              <p:cNvGrpSpPr/>
              <p:nvPr/>
            </p:nvGrpSpPr>
            <p:grpSpPr>
              <a:xfrm>
                <a:off x="4707151" y="4054998"/>
                <a:ext cx="2736823" cy="723450"/>
                <a:chOff x="4707151" y="4054998"/>
                <a:chExt cx="2736823" cy="723450"/>
              </a:xfrm>
            </p:grpSpPr>
            <p:sp>
              <p:nvSpPr>
                <p:cNvPr id="19" name="Number4">
                  <a:extLst>
                    <a:ext uri="{FF2B5EF4-FFF2-40B4-BE49-F238E27FC236}">
                      <a16:creationId xmlns:a16="http://schemas.microsoft.com/office/drawing/2014/main" id="{0B2C8A1C-52E1-0BE0-9A0D-0C8C555A8DAC}"/>
                    </a:ext>
                  </a:extLst>
                </p:cNvPr>
                <p:cNvSpPr txBox="1"/>
                <p:nvPr/>
              </p:nvSpPr>
              <p:spPr>
                <a:xfrm>
                  <a:off x="4707151" y="4070562"/>
                  <a:ext cx="764464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82880" tIns="91440" rIns="182880" bIns="91440" anchor="ctr" anchorCtr="1">
                  <a:normAutofit/>
                </a:bodyPr>
                <a:lstStyle/>
                <a:p>
                  <a:pPr defTabSz="1827530" hangingPunct="1">
                    <a:buSzPct val="25000"/>
                    <a:defRPr/>
                  </a:pPr>
                  <a:r>
                    <a:rPr lang="en-US" altLang="zh-CN" sz="2800" b="1" kern="1200" dirty="0">
                      <a:solidFill>
                        <a:schemeClr val="accent1"/>
                      </a:solidFill>
                      <a:latin typeface="+mn-ea"/>
                    </a:rPr>
                    <a:t>04.</a:t>
                  </a:r>
                </a:p>
              </p:txBody>
            </p:sp>
            <p:sp>
              <p:nvSpPr>
                <p:cNvPr id="20" name="Bullet4">
                  <a:extLst>
                    <a:ext uri="{FF2B5EF4-FFF2-40B4-BE49-F238E27FC236}">
                      <a16:creationId xmlns:a16="http://schemas.microsoft.com/office/drawing/2014/main" id="{DE65A0E4-A767-2768-3F36-6D45E35486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390458" y="4054998"/>
                  <a:ext cx="2053516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82880" tIns="91440" rIns="182880" bIns="91440" anchor="b" anchorCtr="0">
                  <a:normAutofit fontScale="32500" lnSpcReduction="20000"/>
                </a:bodyPr>
                <a:lstStyle/>
                <a:p>
                  <a:pPr>
                    <a:buSzPct val="25000"/>
                  </a:pPr>
                  <a:endParaRPr lang="en-US" altLang="zh-CN" sz="3600" b="1" dirty="0">
                    <a:latin typeface="+mn-ea"/>
                  </a:endParaRPr>
                </a:p>
                <a:p>
                  <a:pPr>
                    <a:buSzPct val="25000"/>
                  </a:pPr>
                  <a:r>
                    <a:rPr lang="en-US" altLang="zh-CN" sz="7400" b="1" dirty="0">
                      <a:solidFill>
                        <a:schemeClr val="bg1"/>
                      </a:solidFill>
                      <a:latin typeface="+mn-ea"/>
                    </a:rPr>
                    <a:t>Time Travel</a:t>
                  </a:r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03FA9D3E-2F59-E6B7-CC7C-6454F16089DC}"/>
                  </a:ext>
                </a:extLst>
              </p:cNvPr>
              <p:cNvGrpSpPr/>
              <p:nvPr/>
            </p:nvGrpSpPr>
            <p:grpSpPr>
              <a:xfrm>
                <a:off x="8552002" y="1713824"/>
                <a:ext cx="2593659" cy="740039"/>
                <a:chOff x="8552002" y="1713824"/>
                <a:chExt cx="2593659" cy="740039"/>
              </a:xfrm>
            </p:grpSpPr>
            <p:sp>
              <p:nvSpPr>
                <p:cNvPr id="17" name="Number5">
                  <a:extLst>
                    <a:ext uri="{FF2B5EF4-FFF2-40B4-BE49-F238E27FC236}">
                      <a16:creationId xmlns:a16="http://schemas.microsoft.com/office/drawing/2014/main" id="{A009482B-C787-E06F-07F1-D0E0DE86C918}"/>
                    </a:ext>
                  </a:extLst>
                </p:cNvPr>
                <p:cNvSpPr txBox="1"/>
                <p:nvPr/>
              </p:nvSpPr>
              <p:spPr>
                <a:xfrm>
                  <a:off x="8552002" y="1745977"/>
                  <a:ext cx="764464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82880" tIns="91440" rIns="182880" bIns="91440" anchor="ctr" anchorCtr="1">
                  <a:normAutofit fontScale="55000" lnSpcReduction="20000"/>
                </a:bodyPr>
                <a:lstStyle/>
                <a:p>
                  <a:pPr defTabSz="1827530" hangingPunct="1">
                    <a:buSzPct val="25000"/>
                    <a:defRPr/>
                  </a:pPr>
                  <a:r>
                    <a:rPr lang="en-US" altLang="zh-CN" sz="4800" b="1" kern="1200" dirty="0">
                      <a:solidFill>
                        <a:schemeClr val="accent1"/>
                      </a:solidFill>
                      <a:latin typeface="+mn-ea"/>
                    </a:rPr>
                    <a:t>05.</a:t>
                  </a:r>
                </a:p>
              </p:txBody>
            </p:sp>
            <p:sp>
              <p:nvSpPr>
                <p:cNvPr id="18" name="Bullet5">
                  <a:extLst>
                    <a:ext uri="{FF2B5EF4-FFF2-40B4-BE49-F238E27FC236}">
                      <a16:creationId xmlns:a16="http://schemas.microsoft.com/office/drawing/2014/main" id="{3672E456-FD63-9A52-303E-B42C4712314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092145" y="1713824"/>
                  <a:ext cx="2053516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82880" tIns="91440" rIns="182880" bIns="91440" anchor="b" anchorCtr="0">
                  <a:normAutofit fontScale="32500" lnSpcReduction="20000"/>
                </a:bodyPr>
                <a:lstStyle/>
                <a:p>
                  <a:pPr>
                    <a:buSzPct val="25000"/>
                  </a:pPr>
                  <a:endParaRPr lang="en-US" altLang="zh-CN" sz="3600" b="1" dirty="0">
                    <a:latin typeface="+mn-ea"/>
                  </a:endParaRPr>
                </a:p>
                <a:p>
                  <a:pPr>
                    <a:buSzPct val="25000"/>
                  </a:pPr>
                  <a:r>
                    <a:rPr lang="en-US" altLang="zh-CN" sz="7400" b="1" dirty="0">
                      <a:solidFill>
                        <a:schemeClr val="bg1"/>
                      </a:solidFill>
                      <a:latin typeface="+mn-ea"/>
                    </a:rPr>
                    <a:t>FE </a:t>
                  </a:r>
                  <a:r>
                    <a:rPr lang="zh-CN" altLang="en-US" sz="7400" b="1">
                      <a:solidFill>
                        <a:schemeClr val="bg1"/>
                      </a:solidFill>
                      <a:latin typeface="+mn-ea"/>
                    </a:rPr>
                    <a:t>存算分离</a:t>
                  </a: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5B1F0133-302A-CE07-3411-821EDCCE1101}"/>
                  </a:ext>
                </a:extLst>
              </p:cNvPr>
              <p:cNvGrpSpPr/>
              <p:nvPr/>
            </p:nvGrpSpPr>
            <p:grpSpPr>
              <a:xfrm>
                <a:off x="8552002" y="4162399"/>
                <a:ext cx="2636191" cy="707886"/>
                <a:chOff x="8552002" y="4162399"/>
                <a:chExt cx="2636191" cy="707886"/>
              </a:xfrm>
            </p:grpSpPr>
            <p:sp>
              <p:nvSpPr>
                <p:cNvPr id="15" name="Number6">
                  <a:extLst>
                    <a:ext uri="{FF2B5EF4-FFF2-40B4-BE49-F238E27FC236}">
                      <a16:creationId xmlns:a16="http://schemas.microsoft.com/office/drawing/2014/main" id="{A564F07E-AFA2-302B-574C-3B6CD38A68D4}"/>
                    </a:ext>
                  </a:extLst>
                </p:cNvPr>
                <p:cNvSpPr txBox="1"/>
                <p:nvPr/>
              </p:nvSpPr>
              <p:spPr>
                <a:xfrm>
                  <a:off x="8552002" y="4162399"/>
                  <a:ext cx="764464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82880" tIns="91440" rIns="182880" bIns="91440" anchor="ctr" anchorCtr="1">
                  <a:normAutofit fontScale="55000" lnSpcReduction="20000"/>
                </a:bodyPr>
                <a:lstStyle/>
                <a:p>
                  <a:pPr defTabSz="1827530" hangingPunct="1">
                    <a:buSzPct val="25000"/>
                    <a:defRPr/>
                  </a:pPr>
                  <a:r>
                    <a:rPr lang="en-US" altLang="zh-CN" sz="4800" b="1" kern="1200" dirty="0">
                      <a:solidFill>
                        <a:schemeClr val="accent3"/>
                      </a:solidFill>
                      <a:latin typeface="+mn-ea"/>
                    </a:rPr>
                    <a:t>06.</a:t>
                  </a:r>
                </a:p>
              </p:txBody>
            </p:sp>
            <p:sp>
              <p:nvSpPr>
                <p:cNvPr id="16" name="Bullet6">
                  <a:extLst>
                    <a:ext uri="{FF2B5EF4-FFF2-40B4-BE49-F238E27FC236}">
                      <a16:creationId xmlns:a16="http://schemas.microsoft.com/office/drawing/2014/main" id="{93CE3A1B-143B-38F9-EA2C-AAABB704B5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134677" y="4223624"/>
                  <a:ext cx="2053516" cy="5208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82880" tIns="91440" rIns="182880" bIns="91440" anchor="b" anchorCtr="0">
                  <a:noAutofit/>
                </a:bodyPr>
                <a:lstStyle/>
                <a:p>
                  <a:pPr>
                    <a:buSzPct val="25000"/>
                  </a:pPr>
                  <a:r>
                    <a:rPr lang="zh-CN" altLang="en-US" sz="2400" b="1">
                      <a:solidFill>
                        <a:schemeClr val="bg1"/>
                      </a:solidFill>
                      <a:latin typeface="+mn-ea"/>
                    </a:rPr>
                    <a:t>一体化架构</a:t>
                  </a:r>
                  <a:endParaRPr lang="en-US" altLang="zh-CN" sz="2400" b="1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25" name="Bullet4">
            <a:extLst>
              <a:ext uri="{FF2B5EF4-FFF2-40B4-BE49-F238E27FC236}">
                <a16:creationId xmlns:a16="http://schemas.microsoft.com/office/drawing/2014/main" id="{35581B33-4E76-8BB7-96B4-B7C20FECC0EF}"/>
              </a:ext>
            </a:extLst>
          </p:cNvPr>
          <p:cNvSpPr txBox="1">
            <a:spLocks/>
          </p:cNvSpPr>
          <p:nvPr/>
        </p:nvSpPr>
        <p:spPr>
          <a:xfrm>
            <a:off x="4504123" y="1982174"/>
            <a:ext cx="3688334" cy="632976"/>
          </a:xfrm>
          <a:prstGeom prst="rect">
            <a:avLst/>
          </a:prstGeom>
          <a:noFill/>
          <a:ln>
            <a:noFill/>
          </a:ln>
        </p:spPr>
        <p:txBody>
          <a:bodyPr wrap="square" lIns="182880" tIns="91440" rIns="182880" bIns="91440" anchor="b" anchorCtr="0">
            <a:normAutofit fontScale="25000" lnSpcReduction="20000"/>
          </a:bodyPr>
          <a:lstStyle/>
          <a:p>
            <a:pPr>
              <a:buSzPct val="25000"/>
            </a:pPr>
            <a:endParaRPr lang="en-US" altLang="zh-CN" sz="3600" b="1" dirty="0">
              <a:latin typeface="+mn-ea"/>
            </a:endParaRPr>
          </a:p>
          <a:p>
            <a:pPr>
              <a:buSzPct val="25000"/>
            </a:pPr>
            <a:r>
              <a:rPr lang="en-US" altLang="zh-CN" sz="8000" b="1" dirty="0">
                <a:solidFill>
                  <a:schemeClr val="bg1"/>
                </a:solidFill>
                <a:latin typeface="+mn-ea"/>
              </a:rPr>
              <a:t>Fast</a:t>
            </a:r>
            <a:r>
              <a:rPr lang="zh-CN" altLang="en-US" sz="8000" b="1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8000" b="1" dirty="0">
                <a:solidFill>
                  <a:schemeClr val="bg1"/>
                </a:solidFill>
                <a:latin typeface="+mn-ea"/>
              </a:rPr>
              <a:t>Schema</a:t>
            </a:r>
            <a:r>
              <a:rPr lang="zh-CN" altLang="en-US" sz="8000" b="1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8000" b="1" dirty="0">
                <a:solidFill>
                  <a:schemeClr val="bg1"/>
                </a:solidFill>
                <a:latin typeface="+mn-ea"/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301909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104931" y="299084"/>
              <a:ext cx="11960480" cy="6558915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42F5F69A-764A-D19E-E102-395A8B86B9A8}"/>
              </a:ext>
            </a:extLst>
          </p:cNvPr>
          <p:cNvGrpSpPr/>
          <p:nvPr/>
        </p:nvGrpSpPr>
        <p:grpSpPr>
          <a:xfrm>
            <a:off x="104931" y="2623279"/>
            <a:ext cx="11834974" cy="3200724"/>
            <a:chOff x="1172775" y="7232671"/>
            <a:chExt cx="20809193" cy="503553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75B2023-1B9C-6F49-5FCE-A5F578063308}"/>
                </a:ext>
              </a:extLst>
            </p:cNvPr>
            <p:cNvGrpSpPr/>
            <p:nvPr/>
          </p:nvGrpSpPr>
          <p:grpSpPr>
            <a:xfrm>
              <a:off x="6596783" y="7232671"/>
              <a:ext cx="4304578" cy="5035530"/>
              <a:chOff x="1150571" y="3616335"/>
              <a:chExt cx="2152289" cy="2517765"/>
            </a:xfrm>
          </p:grpSpPr>
          <p:sp>
            <p:nvSpPr>
              <p:cNvPr id="18" name="矩形: 圆角 84">
                <a:extLst>
                  <a:ext uri="{FF2B5EF4-FFF2-40B4-BE49-F238E27FC236}">
                    <a16:creationId xmlns:a16="http://schemas.microsoft.com/office/drawing/2014/main" id="{DEF24D54-738F-DC1B-009F-3C7AF37FA84B}"/>
                  </a:ext>
                </a:extLst>
              </p:cNvPr>
              <p:cNvSpPr/>
              <p:nvPr/>
            </p:nvSpPr>
            <p:spPr>
              <a:xfrm>
                <a:off x="1150571" y="3943350"/>
                <a:ext cx="2152289" cy="2190750"/>
              </a:xfrm>
              <a:prstGeom prst="roundRect">
                <a:avLst>
                  <a:gd name="adj" fmla="val 9438"/>
                </a:avLst>
              </a:prstGeom>
              <a:solidFill>
                <a:schemeClr val="accent2">
                  <a:alpha val="10000"/>
                </a:schemeClr>
              </a:solidFill>
              <a:ln w="12700" cap="rnd"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60000"/>
                        <a:lumOff val="40000"/>
                        <a:alpha val="2000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91440" rIns="182880" bIns="91440" numCol="1" spcCol="0" rtlCol="0" fromWordArt="0" anchor="ctr" anchorCtr="0" forceAA="0" compatLnSpc="1">
                <a:noAutofit/>
              </a:bodyPr>
              <a:lstStyle/>
              <a:p>
                <a:pPr defTabSz="1827530"/>
                <a:endParaRPr lang="zh-CN" altLang="en-US" sz="3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FA2E2A61-0B4E-DF43-02C7-8D1AC371C1B3}"/>
                  </a:ext>
                </a:extLst>
              </p:cNvPr>
              <p:cNvSpPr/>
              <p:nvPr/>
            </p:nvSpPr>
            <p:spPr>
              <a:xfrm>
                <a:off x="1889230" y="3616335"/>
                <a:ext cx="720662" cy="633799"/>
              </a:xfrm>
              <a:prstGeom prst="ellipse">
                <a:avLst/>
              </a:prstGeom>
              <a:solidFill>
                <a:schemeClr val="accent2"/>
              </a:soli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91440" rIns="182880" bIns="9144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1827530"/>
                <a:r>
                  <a:rPr lang="en-US" altLang="zh-CN" sz="4400" b="1" dirty="0">
                    <a:solidFill>
                      <a:srgbClr val="FFFFFF"/>
                    </a:solidFill>
                  </a:rPr>
                  <a:t>2</a:t>
                </a:r>
                <a:endParaRPr lang="zh-CN" altLang="en-US" sz="4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Bullet1">
                <a:extLst>
                  <a:ext uri="{FF2B5EF4-FFF2-40B4-BE49-F238E27FC236}">
                    <a16:creationId xmlns:a16="http://schemas.microsoft.com/office/drawing/2014/main" id="{1C5903E7-32A2-0DC6-1895-76577AD4B373}"/>
                  </a:ext>
                </a:extLst>
              </p:cNvPr>
              <p:cNvSpPr/>
              <p:nvPr/>
            </p:nvSpPr>
            <p:spPr>
              <a:xfrm flipH="1">
                <a:off x="1252484" y="4711711"/>
                <a:ext cx="1925872" cy="654029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182880" tIns="91440" rIns="182880" bIns="9144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3200" b="1">
                    <a:solidFill>
                      <a:schemeClr val="bg1"/>
                    </a:solidFill>
                  </a:rPr>
                  <a:t>生态完善</a:t>
                </a:r>
                <a:endParaRPr lang="zh-CN" altLang="en-US" sz="3200" b="1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04A3221-E8A4-FD43-C337-8E54BBF4508A}"/>
                </a:ext>
              </a:extLst>
            </p:cNvPr>
            <p:cNvGrpSpPr/>
            <p:nvPr/>
          </p:nvGrpSpPr>
          <p:grpSpPr>
            <a:xfrm>
              <a:off x="1172775" y="7232671"/>
              <a:ext cx="4304578" cy="5035532"/>
              <a:chOff x="2881215" y="3616334"/>
              <a:chExt cx="2152289" cy="2517766"/>
            </a:xfrm>
          </p:grpSpPr>
          <p:sp>
            <p:nvSpPr>
              <p:cNvPr id="15" name="矩形: 圆角 81">
                <a:extLst>
                  <a:ext uri="{FF2B5EF4-FFF2-40B4-BE49-F238E27FC236}">
                    <a16:creationId xmlns:a16="http://schemas.microsoft.com/office/drawing/2014/main" id="{D028F50D-9198-1978-3EAD-C218CDF84EB1}"/>
                  </a:ext>
                </a:extLst>
              </p:cNvPr>
              <p:cNvSpPr/>
              <p:nvPr/>
            </p:nvSpPr>
            <p:spPr>
              <a:xfrm>
                <a:off x="2881215" y="3943350"/>
                <a:ext cx="2152289" cy="2190750"/>
              </a:xfrm>
              <a:prstGeom prst="roundRect">
                <a:avLst>
                  <a:gd name="adj" fmla="val 9438"/>
                </a:avLst>
              </a:prstGeom>
              <a:solidFill>
                <a:schemeClr val="accent4">
                  <a:alpha val="10000"/>
                </a:schemeClr>
              </a:solidFill>
              <a:ln w="12700" cap="rnd">
                <a:gradFill>
                  <a:gsLst>
                    <a:gs pos="0">
                      <a:schemeClr val="accent4"/>
                    </a:gs>
                    <a:gs pos="100000">
                      <a:schemeClr val="accent4">
                        <a:lumMod val="60000"/>
                        <a:lumOff val="40000"/>
                        <a:alpha val="2000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91440" rIns="182880" bIns="91440" numCol="1" spcCol="0" rtlCol="0" fromWordArt="0" anchor="ctr" anchorCtr="0" forceAA="0" compatLnSpc="1">
                <a:noAutofit/>
              </a:bodyPr>
              <a:lstStyle/>
              <a:p>
                <a:pPr defTabSz="1827530"/>
                <a:endParaRPr lang="zh-CN" altLang="en-US" sz="3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E33ADC19-E41D-CD99-9D0F-2F70214AC4DB}"/>
                  </a:ext>
                </a:extLst>
              </p:cNvPr>
              <p:cNvSpPr/>
              <p:nvPr/>
            </p:nvSpPr>
            <p:spPr>
              <a:xfrm>
                <a:off x="3601132" y="3616334"/>
                <a:ext cx="720662" cy="654029"/>
              </a:xfrm>
              <a:prstGeom prst="ellipse">
                <a:avLst/>
              </a:prstGeom>
              <a:solidFill>
                <a:schemeClr val="accent4"/>
              </a:soli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4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91440" rIns="182880" bIns="9144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1827530"/>
                <a:r>
                  <a:rPr lang="en-US" altLang="zh-CN" sz="4400" b="1" dirty="0">
                    <a:solidFill>
                      <a:srgbClr val="FFFFFF"/>
                    </a:solidFill>
                  </a:rPr>
                  <a:t>1</a:t>
                </a:r>
                <a:endParaRPr lang="zh-CN" altLang="en-US" sz="4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Bullet2">
                <a:extLst>
                  <a:ext uri="{FF2B5EF4-FFF2-40B4-BE49-F238E27FC236}">
                    <a16:creationId xmlns:a16="http://schemas.microsoft.com/office/drawing/2014/main" id="{8F4C5D05-407E-C6A2-5588-B703B0B1724D}"/>
                  </a:ext>
                </a:extLst>
              </p:cNvPr>
              <p:cNvSpPr/>
              <p:nvPr/>
            </p:nvSpPr>
            <p:spPr>
              <a:xfrm flipH="1">
                <a:off x="2900255" y="4711710"/>
                <a:ext cx="1925872" cy="654029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182880" tIns="91440" rIns="182880" bIns="9144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/>
                <a:r>
                  <a:rPr lang="zh-CN" altLang="en-US" sz="3200" b="1">
                    <a:solidFill>
                      <a:schemeClr val="bg1"/>
                    </a:solidFill>
                    <a:latin typeface="+mn-ea"/>
                  </a:rPr>
                  <a:t>开箱即用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623C0AF-4BE3-F85C-5DF0-FF19818B0187}"/>
                </a:ext>
              </a:extLst>
            </p:cNvPr>
            <p:cNvGrpSpPr/>
            <p:nvPr/>
          </p:nvGrpSpPr>
          <p:grpSpPr>
            <a:xfrm>
              <a:off x="12258704" y="7232671"/>
              <a:ext cx="4304578" cy="5035530"/>
              <a:chOff x="6129352" y="3616335"/>
              <a:chExt cx="2152289" cy="2517765"/>
            </a:xfrm>
          </p:grpSpPr>
          <p:sp>
            <p:nvSpPr>
              <p:cNvPr id="12" name="矩形: 圆角 78">
                <a:extLst>
                  <a:ext uri="{FF2B5EF4-FFF2-40B4-BE49-F238E27FC236}">
                    <a16:creationId xmlns:a16="http://schemas.microsoft.com/office/drawing/2014/main" id="{A46672CC-B4AB-BD8E-F13E-B82798D277A5}"/>
                  </a:ext>
                </a:extLst>
              </p:cNvPr>
              <p:cNvSpPr/>
              <p:nvPr/>
            </p:nvSpPr>
            <p:spPr>
              <a:xfrm>
                <a:off x="6129352" y="3943350"/>
                <a:ext cx="2152289" cy="2190750"/>
              </a:xfrm>
              <a:prstGeom prst="roundRect">
                <a:avLst>
                  <a:gd name="adj" fmla="val 9438"/>
                </a:avLst>
              </a:prstGeom>
              <a:solidFill>
                <a:schemeClr val="accent5">
                  <a:alpha val="10000"/>
                </a:schemeClr>
              </a:solidFill>
              <a:ln w="12700" cap="rnd">
                <a:gradFill>
                  <a:gsLst>
                    <a:gs pos="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  <a:alpha val="2000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91440" rIns="182880" bIns="91440" numCol="1" spcCol="0" rtlCol="0" fromWordArt="0" anchor="ctr" anchorCtr="0" forceAA="0" compatLnSpc="1">
                <a:noAutofit/>
              </a:bodyPr>
              <a:lstStyle/>
              <a:p>
                <a:pPr defTabSz="1827530"/>
                <a:endParaRPr lang="zh-CN" altLang="en-US" sz="3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F3699618-F8F3-99D9-C69E-A6F2982E6201}"/>
                  </a:ext>
                </a:extLst>
              </p:cNvPr>
              <p:cNvSpPr/>
              <p:nvPr/>
            </p:nvSpPr>
            <p:spPr>
              <a:xfrm>
                <a:off x="6869027" y="3616335"/>
                <a:ext cx="720662" cy="654029"/>
              </a:xfrm>
              <a:prstGeom prst="ellipse">
                <a:avLst/>
              </a:prstGeom>
              <a:solidFill>
                <a:schemeClr val="accent3"/>
              </a:soli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5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91440" rIns="182880" bIns="9144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1827530"/>
                <a:r>
                  <a:rPr lang="en-US" altLang="zh-CN" sz="4400" b="1" dirty="0">
                    <a:solidFill>
                      <a:srgbClr val="FFFFFF"/>
                    </a:solidFill>
                  </a:rPr>
                  <a:t>3</a:t>
                </a:r>
                <a:endParaRPr lang="zh-CN" altLang="en-US" sz="4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Bullet3">
                <a:extLst>
                  <a:ext uri="{FF2B5EF4-FFF2-40B4-BE49-F238E27FC236}">
                    <a16:creationId xmlns:a16="http://schemas.microsoft.com/office/drawing/2014/main" id="{31C6E44A-071E-8F60-D05D-06A4647B53B5}"/>
                  </a:ext>
                </a:extLst>
              </p:cNvPr>
              <p:cNvSpPr/>
              <p:nvPr/>
            </p:nvSpPr>
            <p:spPr>
              <a:xfrm flipH="1">
                <a:off x="6247098" y="4803783"/>
                <a:ext cx="1925872" cy="548082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182880" tIns="91440" rIns="182880" bIns="9144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3200" b="1">
                    <a:solidFill>
                      <a:schemeClr val="bg1"/>
                    </a:solidFill>
                    <a:latin typeface="+mn-ea"/>
                  </a:rPr>
                  <a:t>易观察</a:t>
                </a:r>
                <a:endParaRPr lang="en-US" altLang="zh-CN" sz="32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D3B7B27-6ED9-8344-8A29-A66978EFA90C}"/>
                </a:ext>
              </a:extLst>
            </p:cNvPr>
            <p:cNvGrpSpPr/>
            <p:nvPr/>
          </p:nvGrpSpPr>
          <p:grpSpPr>
            <a:xfrm>
              <a:off x="17677392" y="7232671"/>
              <a:ext cx="4304576" cy="5035530"/>
              <a:chOff x="8838696" y="3616335"/>
              <a:chExt cx="2152288" cy="2517765"/>
            </a:xfrm>
          </p:grpSpPr>
          <p:sp>
            <p:nvSpPr>
              <p:cNvPr id="10" name="矩形: 圆角 75">
                <a:extLst>
                  <a:ext uri="{FF2B5EF4-FFF2-40B4-BE49-F238E27FC236}">
                    <a16:creationId xmlns:a16="http://schemas.microsoft.com/office/drawing/2014/main" id="{793245F2-76F2-AF2B-1CF9-601D8200A0A4}"/>
                  </a:ext>
                </a:extLst>
              </p:cNvPr>
              <p:cNvSpPr/>
              <p:nvPr/>
            </p:nvSpPr>
            <p:spPr>
              <a:xfrm>
                <a:off x="8838696" y="3943350"/>
                <a:ext cx="2152288" cy="2190750"/>
              </a:xfrm>
              <a:prstGeom prst="roundRect">
                <a:avLst>
                  <a:gd name="adj" fmla="val 9438"/>
                </a:avLst>
              </a:prstGeom>
              <a:solidFill>
                <a:schemeClr val="accent1">
                  <a:alpha val="10000"/>
                </a:schemeClr>
              </a:solidFill>
              <a:ln w="12700" cap="rnd">
                <a:solidFill>
                  <a:schemeClr val="accent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91440" rIns="182880" bIns="91440" numCol="1" spcCol="0" rtlCol="0" fromWordArt="0" anchor="ctr" anchorCtr="0" forceAA="0" compatLnSpc="1">
                <a:noAutofit/>
              </a:bodyPr>
              <a:lstStyle/>
              <a:p>
                <a:pPr defTabSz="1827530"/>
                <a:endParaRPr lang="zh-CN" altLang="en-US" sz="3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2C472851-5B58-8372-EB94-621C57FE8818}"/>
                  </a:ext>
                </a:extLst>
              </p:cNvPr>
              <p:cNvSpPr/>
              <p:nvPr/>
            </p:nvSpPr>
            <p:spPr>
              <a:xfrm>
                <a:off x="9646777" y="3616335"/>
                <a:ext cx="720662" cy="633799"/>
              </a:xfrm>
              <a:prstGeom prst="ellipse">
                <a:avLst/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91440" rIns="182880" bIns="9144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1827530"/>
                <a:r>
                  <a:rPr lang="en-US" altLang="zh-CN" sz="4400" b="1" dirty="0">
                    <a:solidFill>
                      <a:srgbClr val="FFFFFF"/>
                    </a:solidFill>
                  </a:rPr>
                  <a:t>4</a:t>
                </a:r>
                <a:endParaRPr lang="zh-CN" altLang="en-US" sz="44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1" name="Bullet5">
            <a:extLst>
              <a:ext uri="{FF2B5EF4-FFF2-40B4-BE49-F238E27FC236}">
                <a16:creationId xmlns:a16="http://schemas.microsoft.com/office/drawing/2014/main" id="{DFC62CF1-3889-B5C1-E054-071BEB7314D8}"/>
              </a:ext>
            </a:extLst>
          </p:cNvPr>
          <p:cNvSpPr/>
          <p:nvPr/>
        </p:nvSpPr>
        <p:spPr>
          <a:xfrm flipH="1">
            <a:off x="18175870" y="6923082"/>
            <a:ext cx="3851744" cy="851142"/>
          </a:xfrm>
          <a:prstGeom prst="rect">
            <a:avLst/>
          </a:prstGeom>
          <a:ln>
            <a:noFill/>
          </a:ln>
        </p:spPr>
        <p:txBody>
          <a:bodyPr wrap="square" lIns="182880" tIns="91440" rIns="182880" bIns="91440" anchor="b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3200" b="1">
                <a:latin typeface="+mn-ea"/>
              </a:rPr>
              <a:t>易共享</a:t>
            </a:r>
          </a:p>
        </p:txBody>
      </p:sp>
      <p:sp>
        <p:nvSpPr>
          <p:cNvPr id="22" name="Bullet3">
            <a:extLst>
              <a:ext uri="{FF2B5EF4-FFF2-40B4-BE49-F238E27FC236}">
                <a16:creationId xmlns:a16="http://schemas.microsoft.com/office/drawing/2014/main" id="{398E6E3F-F39D-B287-A8FB-EAFDAC0E0024}"/>
              </a:ext>
            </a:extLst>
          </p:cNvPr>
          <p:cNvSpPr/>
          <p:nvPr/>
        </p:nvSpPr>
        <p:spPr>
          <a:xfrm flipH="1">
            <a:off x="9768020" y="4089668"/>
            <a:ext cx="2085195" cy="736129"/>
          </a:xfrm>
          <a:prstGeom prst="rect">
            <a:avLst/>
          </a:prstGeom>
          <a:ln>
            <a:noFill/>
          </a:ln>
        </p:spPr>
        <p:txBody>
          <a:bodyPr wrap="square" lIns="182880" tIns="91440" rIns="182880" bIns="91440" anchor="b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3200" b="1">
                <a:solidFill>
                  <a:schemeClr val="bg1"/>
                </a:solidFill>
                <a:latin typeface="+mn-ea"/>
              </a:rPr>
              <a:t>易共享</a:t>
            </a:r>
            <a:endParaRPr lang="en-US" altLang="zh-CN" sz="32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8656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1" name="组合 1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902" name="image 1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03" name="Object 1903"/>
            <p:cNvSpPr txBox="1"/>
            <p:nvPr/>
          </p:nvSpPr>
          <p:spPr>
            <a:xfrm>
              <a:off x="0" y="203200"/>
              <a:ext cx="12192000" cy="661162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1904" name="image 1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1906" name="image 19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709416" y="3780409"/>
            <a:ext cx="4129786" cy="357632"/>
          </a:xfrm>
          <a:prstGeom prst="rect">
            <a:avLst/>
          </a:prstGeom>
        </p:spPr>
      </p:pic>
      <p:sp>
        <p:nvSpPr>
          <p:cNvPr id="1907" name="Object 1907"/>
          <p:cNvSpPr txBox="1"/>
          <p:nvPr/>
        </p:nvSpPr>
        <p:spPr>
          <a:xfrm>
            <a:off x="3511107" y="3619508"/>
            <a:ext cx="4140200" cy="342900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600" b="0" i="0" spc="400">
                <a:blipFill>
                  <a:blip r:embed="rId6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同程旅行第七届大数据技术沙龙</a:t>
            </a:r>
            <a:endParaRPr lang="zh-CN" altLang="en-US" sz="1600" b="0" i="0" spc="400">
              <a:blipFill>
                <a:blip r:embed="rId6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1908" name="Object 1908"/>
          <p:cNvSpPr txBox="1"/>
          <p:nvPr/>
        </p:nvSpPr>
        <p:spPr>
          <a:xfrm>
            <a:off x="3350601" y="2340101"/>
            <a:ext cx="859282" cy="12533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>
                <a:blipFill>
                  <a:blip r:embed="rId8"/>
                  <a:stretch>
                    <a:fillRect/>
                  </a:stretch>
                </a:blipFill>
                <a:latin typeface="Alibaba PuHuiTi H" panose="00020600040101010101" charset="-122"/>
                <a:ea typeface="Alibaba PuHuiTi H" panose="00020600040101010101" charset="-122"/>
              </a:rPr>
              <a:t>感</a:t>
            </a:r>
            <a:endParaRPr lang="zh-CN" altLang="en-US" sz="8100" b="0" i="0">
              <a:blipFill>
                <a:blip r:embed="rId8"/>
                <a:stretch>
                  <a:fillRect/>
                </a:stretch>
              </a:blipFill>
              <a:latin typeface="Alibaba PuHuiTi H" panose="00020600040101010101" charset="-122"/>
              <a:ea typeface="Alibaba PuHuiTi H" panose="00020600040101010101" charset="-122"/>
            </a:endParaRPr>
          </a:p>
        </p:txBody>
      </p:sp>
      <p:sp>
        <p:nvSpPr>
          <p:cNvPr id="1909" name="Object 1909"/>
          <p:cNvSpPr txBox="1"/>
          <p:nvPr/>
        </p:nvSpPr>
        <p:spPr>
          <a:xfrm>
            <a:off x="4385183" y="2340101"/>
            <a:ext cx="859155" cy="12533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>
                <a:blipFill>
                  <a:blip r:embed="rId8"/>
                  <a:stretch>
                    <a:fillRect/>
                  </a:stretch>
                </a:blipFill>
                <a:latin typeface="Alibaba PuHuiTi H" panose="00020600040101010101" charset="-122"/>
                <a:ea typeface="Alibaba PuHuiTi H" panose="00020600040101010101" charset="-122"/>
              </a:rPr>
              <a:t>谢</a:t>
            </a:r>
            <a:endParaRPr lang="zh-CN" altLang="en-US" sz="8100" b="0" i="0">
              <a:blipFill>
                <a:blip r:embed="rId8"/>
                <a:stretch>
                  <a:fillRect/>
                </a:stretch>
              </a:blipFill>
              <a:latin typeface="Alibaba PuHuiTi H" panose="00020600040101010101" charset="-122"/>
              <a:ea typeface="Alibaba PuHuiTi H" panose="00020600040101010101" charset="-122"/>
            </a:endParaRPr>
          </a:p>
        </p:txBody>
      </p:sp>
      <p:sp>
        <p:nvSpPr>
          <p:cNvPr id="19010" name="Object 19010"/>
          <p:cNvSpPr txBox="1"/>
          <p:nvPr/>
        </p:nvSpPr>
        <p:spPr>
          <a:xfrm>
            <a:off x="5389658" y="2340101"/>
            <a:ext cx="859155" cy="12533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>
                <a:blipFill>
                  <a:blip r:embed="rId9"/>
                  <a:stretch>
                    <a:fillRect/>
                  </a:stretch>
                </a:blipFill>
                <a:latin typeface="Alibaba PuHuiTi H" panose="00020600040101010101" charset="-122"/>
                <a:ea typeface="Alibaba PuHuiTi H" panose="00020600040101010101" charset="-122"/>
              </a:rPr>
              <a:t>观</a:t>
            </a:r>
            <a:endParaRPr lang="zh-CN" altLang="en-US" sz="8100" b="0" i="0">
              <a:blipFill>
                <a:blip r:embed="rId9"/>
                <a:stretch>
                  <a:fillRect/>
                </a:stretch>
              </a:blipFill>
              <a:latin typeface="Alibaba PuHuiTi H" panose="00020600040101010101" charset="-122"/>
              <a:ea typeface="Alibaba PuHuiTi H" panose="00020600040101010101" charset="-122"/>
            </a:endParaRPr>
          </a:p>
        </p:txBody>
      </p:sp>
      <p:sp>
        <p:nvSpPr>
          <p:cNvPr id="19011" name="Object 19011"/>
          <p:cNvSpPr txBox="1"/>
          <p:nvPr/>
        </p:nvSpPr>
        <p:spPr>
          <a:xfrm>
            <a:off x="6364153" y="2340101"/>
            <a:ext cx="859155" cy="12533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>
                <a:blipFill>
                  <a:blip r:embed="rId9"/>
                  <a:stretch>
                    <a:fillRect/>
                  </a:stretch>
                </a:blipFill>
                <a:latin typeface="Alibaba PuHuiTi H" panose="00020600040101010101" charset="-122"/>
                <a:ea typeface="Alibaba PuHuiTi H" panose="00020600040101010101" charset="-122"/>
              </a:rPr>
              <a:t>看</a:t>
            </a:r>
            <a:endParaRPr lang="zh-CN" altLang="en-US" sz="8100" b="0" i="0">
              <a:blipFill>
                <a:blip r:embed="rId9"/>
                <a:stretch>
                  <a:fillRect/>
                </a:stretch>
              </a:blipFill>
              <a:latin typeface="Alibaba PuHuiTi H" panose="00020600040101010101" charset="-122"/>
              <a:ea typeface="Alibaba PuHuiTi H" panose="00020600040101010101" charset="-122"/>
            </a:endParaRPr>
          </a:p>
        </p:txBody>
      </p:sp>
      <p:pic>
        <p:nvPicPr>
          <p:cNvPr id="919013" name="image 190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192000" y="-92075"/>
            <a:ext cx="582168" cy="6950075"/>
          </a:xfrm>
          <a:prstGeom prst="rect">
            <a:avLst/>
          </a:prstGeom>
        </p:spPr>
      </p:pic>
      <p:pic>
        <p:nvPicPr>
          <p:cNvPr id="919014" name="image 190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69722" y="6307836"/>
            <a:ext cx="11133963" cy="249936"/>
          </a:xfrm>
          <a:prstGeom prst="rect">
            <a:avLst/>
          </a:prstGeom>
        </p:spPr>
      </p:pic>
      <p:pic>
        <p:nvPicPr>
          <p:cNvPr id="919016" name="image 1901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7204202" y="1661223"/>
            <a:ext cx="2667000" cy="2667000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14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43630" y="4081030"/>
            <a:ext cx="3369945" cy="3035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406" name="image 40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407" name="image 40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408" name="Object 4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1</a:t>
            </a:r>
            <a:endParaRPr lang="zh-CN" altLang="en-US" sz="2000" b="0" i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409" name="image 40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4010" name="Object 4010"/>
          <p:cNvSpPr txBox="1"/>
          <p:nvPr/>
        </p:nvSpPr>
        <p:spPr>
          <a:xfrm>
            <a:off x="5335270" y="3592067"/>
            <a:ext cx="36449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zh-CN" sz="2100" b="0" i="0">
                <a:blipFill>
                  <a:blip r:embed="rId10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The background</a:t>
            </a:r>
            <a:endParaRPr lang="zh-CN" altLang="en-US" sz="2100" b="0" i="0">
              <a:blipFill>
                <a:blip r:embed="rId10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4011" name="image 40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336667" y="2775331"/>
            <a:ext cx="4263898" cy="1773427"/>
          </a:xfrm>
          <a:prstGeom prst="rect">
            <a:avLst/>
          </a:prstGeom>
        </p:spPr>
      </p:pic>
      <p:sp>
        <p:nvSpPr>
          <p:cNvPr id="4012" name="Object 4012"/>
          <p:cNvSpPr txBox="1"/>
          <p:nvPr/>
        </p:nvSpPr>
        <p:spPr>
          <a:xfrm>
            <a:off x="5346192" y="2848356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000" b="0" i="0">
                <a:solidFill>
                  <a:srgbClr val="FFFFFF"/>
                </a:solidFill>
                <a:latin typeface="Alibaba PuHuiTi H" panose="00020600040101010101" charset="-122"/>
                <a:ea typeface="Alibaba PuHuiTi H" panose="00020600040101010101" charset="-122"/>
              </a:rPr>
              <a:t>背景</a:t>
            </a:r>
          </a:p>
        </p:txBody>
      </p:sp>
      <p:pic>
        <p:nvPicPr>
          <p:cNvPr id="94013" name="image 401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pic>
        <p:nvPicPr>
          <p:cNvPr id="94014" name="image 401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4015" name="image 4015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2419350" y="1839595"/>
            <a:ext cx="3194177" cy="3178175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72126" y="94128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39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40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41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42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>
                  <a:blipFill>
                    <a:blip r:embed="rId43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407" name="image 407"/>
          <p:cNvPicPr>
            <a:picLocks noChangeAspect="1"/>
          </p:cNvPicPr>
          <p:nvPr/>
        </p:nvPicPr>
        <p:blipFill>
          <a:blip r:embed="rId44"/>
          <a:srcRect/>
          <a:stretch>
            <a:fillRect/>
          </a:stretch>
        </p:blipFill>
        <p:spPr>
          <a:xfrm>
            <a:off x="4919508" y="3429000"/>
            <a:ext cx="1789430" cy="419100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0862092" y="6487161"/>
            <a:ext cx="2576830" cy="231775"/>
          </a:xfrm>
          <a:prstGeom prst="rect">
            <a:avLst/>
          </a:prstGeom>
        </p:spPr>
      </p:pic>
      <p:sp>
        <p:nvSpPr>
          <p:cNvPr id="44" name="箭头: 右 54">
            <a:extLst>
              <a:ext uri="{FF2B5EF4-FFF2-40B4-BE49-F238E27FC236}">
                <a16:creationId xmlns:a16="http://schemas.microsoft.com/office/drawing/2014/main" id="{92A4479C-9FC8-A376-B2CC-0063348A5A5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8449585" y="3862978"/>
            <a:ext cx="455921" cy="511822"/>
          </a:xfrm>
          <a:prstGeom prst="rightArrow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C93B0C5-0EEC-9295-E98E-87287BE50D1E}"/>
              </a:ext>
            </a:extLst>
          </p:cNvPr>
          <p:cNvGrpSpPr/>
          <p:nvPr/>
        </p:nvGrpSpPr>
        <p:grpSpPr>
          <a:xfrm>
            <a:off x="2346490" y="1538846"/>
            <a:ext cx="5458038" cy="1623397"/>
            <a:chOff x="4037702" y="1828965"/>
            <a:chExt cx="11928148" cy="458181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7329C1F-7DB4-E0E7-C329-CF80E8FB312D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4037702" y="2979069"/>
              <a:ext cx="224349" cy="1679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BB9F4C1-4DDB-7313-5669-E96E81E0961C}"/>
                </a:ext>
              </a:extLst>
            </p:cNvPr>
            <p:cNvGrpSpPr/>
            <p:nvPr/>
          </p:nvGrpSpPr>
          <p:grpSpPr>
            <a:xfrm>
              <a:off x="9664899" y="1828965"/>
              <a:ext cx="6300951" cy="4581814"/>
              <a:chOff x="9709861" y="1941239"/>
              <a:chExt cx="6300951" cy="4581814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534896B-E304-8E16-E23E-23845A292183}"/>
                  </a:ext>
                </a:extLst>
              </p:cNvPr>
              <p:cNvGrpSpPr/>
              <p:nvPr/>
            </p:nvGrpSpPr>
            <p:grpSpPr>
              <a:xfrm>
                <a:off x="9709861" y="1941239"/>
                <a:ext cx="6300951" cy="4581814"/>
                <a:chOff x="9709861" y="1941239"/>
                <a:chExt cx="6300951" cy="4581814"/>
              </a:xfrm>
            </p:grpSpPr>
            <p:sp>
              <p:nvSpPr>
                <p:cNvPr id="20" name="矩形: 圆角 21">
                  <a:extLst>
                    <a:ext uri="{FF2B5EF4-FFF2-40B4-BE49-F238E27FC236}">
                      <a16:creationId xmlns:a16="http://schemas.microsoft.com/office/drawing/2014/main" id="{186EFD20-4408-9D18-E964-C802D4DE5DF4}"/>
                    </a:ext>
                  </a:extLst>
                </p:cNvPr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9709861" y="2029881"/>
                  <a:ext cx="6300951" cy="4493172"/>
                </a:xfrm>
                <a:prstGeom prst="roundRect">
                  <a:avLst>
                    <a:gd name="adj" fmla="val 3498"/>
                  </a:avLst>
                </a:prstGeom>
                <a:solidFill>
                  <a:schemeClr val="accent3"/>
                </a:solidFill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1pPr>
                  <a:lvl2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2pPr>
                  <a:lvl3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3pPr>
                  <a:lvl4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4pPr>
                  <a:lvl5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5pPr>
                  <a:lvl6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6pPr>
                  <a:lvl7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7pPr>
                  <a:lvl8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8pPr>
                  <a:lvl9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9pPr>
                </a:lstStyle>
                <a:p>
                  <a: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endParaRP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DDFC7EBB-21FF-D30C-8F35-2A2CBDA3ED84}"/>
                    </a:ext>
                  </a:extLst>
                </p:cNvPr>
                <p:cNvSpPr txBox="1"/>
                <p:nvPr>
                  <p:custDataLst>
                    <p:tags r:id="rId37"/>
                  </p:custDataLst>
                </p:nvPr>
              </p:nvSpPr>
              <p:spPr>
                <a:xfrm>
                  <a:off x="11183006" y="1941239"/>
                  <a:ext cx="2017985" cy="11582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1pPr>
                  <a:lvl2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2pPr>
                  <a:lvl3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3pPr>
                  <a:lvl4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4pPr>
                  <a:lvl5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5pPr>
                  <a:lvl6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6pPr>
                  <a:lvl7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7pPr>
                  <a:lvl8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8pPr>
                  <a:lvl9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9pPr>
                </a:lstStyle>
                <a:p>
                  <a: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000" i="0" u="none" strike="noStrike" cap="none" spc="0" normalizeH="0" baseline="0" dirty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rPr>
                    <a:t>FE</a:t>
                  </a:r>
                  <a:endParaRPr kumimoji="0" lang="zh-CN" altLang="en-US" sz="200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endParaRPr>
                </a:p>
              </p:txBody>
            </p:sp>
          </p:grpSp>
          <p:sp>
            <p:nvSpPr>
              <p:cNvPr id="16" name="矩形: 圆角 17">
                <a:extLst>
                  <a:ext uri="{FF2B5EF4-FFF2-40B4-BE49-F238E27FC236}">
                    <a16:creationId xmlns:a16="http://schemas.microsoft.com/office/drawing/2014/main" id="{EAACE533-BA25-605B-87F0-DC24F8AEF306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9998687" y="3288705"/>
                <a:ext cx="5768572" cy="1192643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A5B1599-7B7E-2730-AC16-F852DDDC4557}"/>
                  </a:ext>
                </a:extLst>
              </p:cNvPr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10876621" y="3438807"/>
                <a:ext cx="3941155" cy="9844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0" i="0" u="none" strike="noStrike" cap="none" spc="0" normalizeH="0" baseline="0" dirty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rPr>
                  <a:t>Catalog Manager</a:t>
                </a:r>
                <a:endParaRPr kumimoji="0" lang="zh-CN" altLang="en-US" sz="16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endParaRPr>
              </a:p>
            </p:txBody>
          </p:sp>
          <p:sp>
            <p:nvSpPr>
              <p:cNvPr id="18" name="矩形: 圆角 19">
                <a:extLst>
                  <a:ext uri="{FF2B5EF4-FFF2-40B4-BE49-F238E27FC236}">
                    <a16:creationId xmlns:a16="http://schemas.microsoft.com/office/drawing/2014/main" id="{8F7B453E-2A65-EC63-4629-13348DEEAD85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9998687" y="4826170"/>
                <a:ext cx="5768581" cy="1192643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476026C-87E8-FC22-82DF-98727695CF60}"/>
                  </a:ext>
                </a:extLst>
              </p:cNvPr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11442186" y="4976272"/>
                <a:ext cx="2810025" cy="9844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0" i="0" u="none" strike="noStrike" cap="none" spc="0" normalizeH="0" baseline="0" dirty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rPr>
                  <a:t>Coordinator</a:t>
                </a:r>
                <a:endParaRPr kumimoji="0" lang="zh-CN" altLang="en-US" sz="16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endParaRPr>
              </a:p>
            </p:txBody>
          </p:sp>
        </p:grpSp>
      </p:grpSp>
      <p:sp>
        <p:nvSpPr>
          <p:cNvPr id="29" name="箭头: 右 54">
            <a:extLst>
              <a:ext uri="{FF2B5EF4-FFF2-40B4-BE49-F238E27FC236}">
                <a16:creationId xmlns:a16="http://schemas.microsoft.com/office/drawing/2014/main" id="{348912DF-6486-EE3C-C916-090C3D00B05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5400000">
            <a:off x="13515319" y="7346474"/>
            <a:ext cx="495649" cy="669583"/>
          </a:xfrm>
          <a:prstGeom prst="rightArrow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719A496-8A6E-33E0-C5CD-307F29432734}"/>
              </a:ext>
            </a:extLst>
          </p:cNvPr>
          <p:cNvGrpSpPr/>
          <p:nvPr/>
        </p:nvGrpSpPr>
        <p:grpSpPr>
          <a:xfrm>
            <a:off x="848059" y="4617251"/>
            <a:ext cx="10709936" cy="1970456"/>
            <a:chOff x="-544827" y="7418446"/>
            <a:chExt cx="12597111" cy="3981024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563575D1-90E5-F04F-6170-40729F81FA1C}"/>
                </a:ext>
              </a:extLst>
            </p:cNvPr>
            <p:cNvGrpSpPr/>
            <p:nvPr/>
          </p:nvGrpSpPr>
          <p:grpSpPr>
            <a:xfrm>
              <a:off x="-544827" y="7418446"/>
              <a:ext cx="3524931" cy="3981024"/>
              <a:chOff x="-531691" y="7258518"/>
              <a:chExt cx="3524931" cy="3981024"/>
            </a:xfrm>
          </p:grpSpPr>
          <p:sp>
            <p:nvSpPr>
              <p:cNvPr id="39" name="圆柱体 38">
                <a:extLst>
                  <a:ext uri="{FF2B5EF4-FFF2-40B4-BE49-F238E27FC236}">
                    <a16:creationId xmlns:a16="http://schemas.microsoft.com/office/drawing/2014/main" id="{A6DBE796-B262-6802-8AFF-55A6CD564A6A}"/>
                  </a:ext>
                </a:extLst>
              </p:cNvPr>
              <p:cNvSpPr/>
              <p:nvPr/>
            </p:nvSpPr>
            <p:spPr>
              <a:xfrm>
                <a:off x="-531691" y="7258518"/>
                <a:ext cx="3524931" cy="3981024"/>
              </a:xfrm>
              <a:prstGeom prst="can">
                <a:avLst/>
              </a:prstGeom>
              <a:solidFill>
                <a:schemeClr val="accent2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defTabSz="821690"/>
                <a:endPara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endParaRPr>
              </a:p>
              <a:p>
                <a:pPr defTabSz="821690"/>
                <a:endParaRPr lang="en-US" altLang="zh-CN" sz="3600" dirty="0"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endParaRPr>
              </a:p>
              <a:p>
                <a:pPr defTabSz="821690"/>
                <a:endPara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endParaRPr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5552A576-F669-F558-5541-8CDEEF7D7CB3}"/>
                  </a:ext>
                </a:extLst>
              </p:cNvPr>
              <p:cNvGrpSpPr/>
              <p:nvPr/>
            </p:nvGrpSpPr>
            <p:grpSpPr>
              <a:xfrm>
                <a:off x="-169556" y="7351880"/>
                <a:ext cx="2760812" cy="3433232"/>
                <a:chOff x="-169556" y="6977017"/>
                <a:chExt cx="2760812" cy="3433232"/>
              </a:xfrm>
            </p:grpSpPr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33DC9865-F196-378F-7609-1F14FE8CE5B3}"/>
                    </a:ext>
                  </a:extLst>
                </p:cNvPr>
                <p:cNvSpPr txBox="1"/>
                <p:nvPr>
                  <p:custDataLst>
                    <p:tags r:id="rId28"/>
                  </p:custDataLst>
                </p:nvPr>
              </p:nvSpPr>
              <p:spPr>
                <a:xfrm>
                  <a:off x="1072338" y="6977017"/>
                  <a:ext cx="475138" cy="8290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1pPr>
                  <a:lvl2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2pPr>
                  <a:lvl3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3pPr>
                  <a:lvl4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4pPr>
                  <a:lvl5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5pPr>
                  <a:lvl6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6pPr>
                  <a:lvl7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7pPr>
                  <a:lvl8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8pPr>
                  <a:lvl9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9pPr>
                </a:lstStyle>
                <a:p>
                  <a: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000" b="0" i="0" u="none" strike="noStrike" cap="none" spc="0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rPr>
                    <a:t>BE</a:t>
                  </a:r>
                  <a:endParaRPr kumimoji="0" lang="zh-CN" altLang="en-US" sz="2000" b="0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endParaRPr>
                </a:p>
              </p:txBody>
            </p:sp>
            <p:sp>
              <p:nvSpPr>
                <p:cNvPr id="42" name="矩形: 圆角 33">
                  <a:extLst>
                    <a:ext uri="{FF2B5EF4-FFF2-40B4-BE49-F238E27FC236}">
                      <a16:creationId xmlns:a16="http://schemas.microsoft.com/office/drawing/2014/main" id="{F37444E2-C2E3-9D17-D331-BEE28A9FC9B2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-166312" y="8276749"/>
                  <a:ext cx="2757568" cy="779698"/>
                </a:xfrm>
                <a:prstGeom prst="roundRect">
                  <a:avLst/>
                </a:prstGeom>
                <a:solidFill>
                  <a:srgbClr val="FFFFFF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1pPr>
                  <a:lvl2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2pPr>
                  <a:lvl3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3pPr>
                  <a:lvl4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4pPr>
                  <a:lvl5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5pPr>
                  <a:lvl6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6pPr>
                  <a:lvl7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7pPr>
                  <a:lvl8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8pPr>
                  <a:lvl9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9pPr>
                </a:lstStyle>
                <a:p>
                  <a: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1600" b="0" i="0" u="none" strike="noStrike" cap="none" spc="0" normalizeH="0" baseline="0" dirty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rPr>
                    <a:t>Execution Engine</a:t>
                  </a:r>
                  <a:endParaRPr kumimoji="0" lang="zh-CN" altLang="en-US" sz="16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endParaRPr>
                </a:p>
              </p:txBody>
            </p:sp>
            <p:sp>
              <p:nvSpPr>
                <p:cNvPr id="43" name="矩形: 圆角 35">
                  <a:extLst>
                    <a:ext uri="{FF2B5EF4-FFF2-40B4-BE49-F238E27FC236}">
                      <a16:creationId xmlns:a16="http://schemas.microsoft.com/office/drawing/2014/main" id="{11472995-6501-3F15-CF52-16458B4B7903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-169556" y="9630551"/>
                  <a:ext cx="2757568" cy="779698"/>
                </a:xfrm>
                <a:prstGeom prst="roundRect">
                  <a:avLst/>
                </a:prstGeom>
                <a:solidFill>
                  <a:srgbClr val="FFFFFF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1pPr>
                  <a:lvl2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2pPr>
                  <a:lvl3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3pPr>
                  <a:lvl4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4pPr>
                  <a:lvl5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5pPr>
                  <a:lvl6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6pPr>
                  <a:lvl7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7pPr>
                  <a:lvl8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8pPr>
                  <a:lvl9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400" b="0" i="0" u="none" strike="noStrike" cap="none" spc="0" normalizeH="0" baseline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defRPr>
                  </a:lvl9pPr>
                </a:lstStyle>
                <a:p>
                  <a:pPr marL="0" marR="0" indent="0" algn="ctr" defTabSz="2438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1600" b="0" i="0" u="none" strike="noStrike" cap="none" spc="0" normalizeH="0" baseline="0" dirty="0">
                      <a:ln>
                        <a:noFill/>
                      </a:ln>
                      <a:solidFill>
                        <a:srgbClr val="00212E"/>
                      </a:solidFill>
                      <a:effectLst/>
                      <a:uFillTx/>
                      <a:latin typeface="思源黑体 CN Regular" panose="020B0500000000000000" charset="-122"/>
                      <a:ea typeface="思源黑体 CN Regular" panose="020B0500000000000000" charset="-122"/>
                      <a:cs typeface="思源黑体 CN Regular" panose="020B0500000000000000" charset="-122"/>
                      <a:sym typeface="思源黑体 CN Regular" panose="020B0500000000000000" charset="-122"/>
                    </a:rPr>
                    <a:t>Storage Engine</a:t>
                  </a:r>
                  <a:endParaRPr kumimoji="0" lang="zh-CN" altLang="en-US" sz="16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endParaRPr>
                </a:p>
              </p:txBody>
            </p:sp>
          </p:grp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E7734F0-1B2B-3593-1819-8A7A82E4FA51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1949628" y="8303464"/>
              <a:ext cx="102656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endParaRPr>
            </a:p>
          </p:txBody>
        </p:sp>
      </p:grpSp>
      <p:sp>
        <p:nvSpPr>
          <p:cNvPr id="45" name="箭头: 右 54">
            <a:extLst>
              <a:ext uri="{FF2B5EF4-FFF2-40B4-BE49-F238E27FC236}">
                <a16:creationId xmlns:a16="http://schemas.microsoft.com/office/drawing/2014/main" id="{158D546A-0751-B758-89B2-19909DA1887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5400000">
            <a:off x="21676320" y="7338175"/>
            <a:ext cx="495649" cy="669583"/>
          </a:xfrm>
          <a:prstGeom prst="rightArrow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46" name="箭头: 右 54">
            <a:extLst>
              <a:ext uri="{FF2B5EF4-FFF2-40B4-BE49-F238E27FC236}">
                <a16:creationId xmlns:a16="http://schemas.microsoft.com/office/drawing/2014/main" id="{E9155F1F-D706-3FA4-DC5C-FDC8B6CEE1E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1824904" y="3569345"/>
            <a:ext cx="1006532" cy="669583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47" name="圆柱体 46">
            <a:extLst>
              <a:ext uri="{FF2B5EF4-FFF2-40B4-BE49-F238E27FC236}">
                <a16:creationId xmlns:a16="http://schemas.microsoft.com/office/drawing/2014/main" id="{DD4EE1CE-EEF1-DEC5-23D6-253C69CDABE1}"/>
              </a:ext>
            </a:extLst>
          </p:cNvPr>
          <p:cNvSpPr/>
          <p:nvPr/>
        </p:nvSpPr>
        <p:spPr>
          <a:xfrm>
            <a:off x="11367307" y="10244506"/>
            <a:ext cx="5302296" cy="1892065"/>
          </a:xfrm>
          <a:prstGeom prst="can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defTabSz="821690"/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  <a:p>
            <a:pPr defTabSz="821690"/>
            <a:endParaRPr lang="en-US" altLang="zh-CN" sz="3600" dirty="0"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  <a:p>
            <a:pPr defTabSz="821690"/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48" name="矩形: 圆角 33">
            <a:extLst>
              <a:ext uri="{FF2B5EF4-FFF2-40B4-BE49-F238E27FC236}">
                <a16:creationId xmlns:a16="http://schemas.microsoft.com/office/drawing/2014/main" id="{F06C17C2-A371-9D86-4A48-6A80EC98957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557091" y="9805854"/>
            <a:ext cx="4904383" cy="658336"/>
          </a:xfrm>
          <a:prstGeom prst="round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Execution Engine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50" name="矩形: 圆角 35">
            <a:extLst>
              <a:ext uri="{FF2B5EF4-FFF2-40B4-BE49-F238E27FC236}">
                <a16:creationId xmlns:a16="http://schemas.microsoft.com/office/drawing/2014/main" id="{A0791924-A163-7311-7A30-4CEF622DA03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553848" y="10887091"/>
            <a:ext cx="4904383" cy="658336"/>
          </a:xfrm>
          <a:prstGeom prst="round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Storage Engine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276B043-1CA6-4AA6-D7DE-C04A91225B4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984338" y="8606066"/>
            <a:ext cx="171567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BE</a:t>
            </a:r>
            <a:endParaRPr kumimoji="0" lang="zh-CN" altLang="en-US" sz="440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52" name="矩形: 圆角 21">
            <a:extLst>
              <a:ext uri="{FF2B5EF4-FFF2-40B4-BE49-F238E27FC236}">
                <a16:creationId xmlns:a16="http://schemas.microsoft.com/office/drawing/2014/main" id="{29A9800C-A143-3F0E-7040-98740CCDC82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92605" y="1575563"/>
            <a:ext cx="2883168" cy="1591990"/>
          </a:xfrm>
          <a:prstGeom prst="roundRect">
            <a:avLst>
              <a:gd name="adj" fmla="val 3498"/>
            </a:avLst>
          </a:prstGeom>
          <a:solidFill>
            <a:schemeClr val="accent3"/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28C4971-7905-28A3-58DB-E4A8A1F7082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66486" y="1544156"/>
            <a:ext cx="92338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FE</a:t>
            </a:r>
            <a:endParaRPr kumimoji="0" lang="zh-CN" altLang="en-US" sz="200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54" name="矩形: 圆角 17">
            <a:extLst>
              <a:ext uri="{FF2B5EF4-FFF2-40B4-BE49-F238E27FC236}">
                <a16:creationId xmlns:a16="http://schemas.microsoft.com/office/drawing/2014/main" id="{83BCEDC0-843F-60EC-96FF-B0E1724C2B4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24767" y="2021581"/>
            <a:ext cx="2639566" cy="422569"/>
          </a:xfrm>
          <a:prstGeom prst="round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B42D717-B026-53D6-C968-BBF474274C38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426489" y="2089754"/>
            <a:ext cx="1803379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Catalog Manager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56" name="矩形: 圆角 19">
            <a:extLst>
              <a:ext uri="{FF2B5EF4-FFF2-40B4-BE49-F238E27FC236}">
                <a16:creationId xmlns:a16="http://schemas.microsoft.com/office/drawing/2014/main" id="{BDE7A2EC-D973-7342-2652-0C4099C19564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24767" y="2566325"/>
            <a:ext cx="2639566" cy="422569"/>
          </a:xfrm>
          <a:prstGeom prst="round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255044C-438F-D214-BF04-9F207F8D84EB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685278" y="2619508"/>
            <a:ext cx="128580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Coordinator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61" name="矩形: 圆角 21">
            <a:extLst>
              <a:ext uri="{FF2B5EF4-FFF2-40B4-BE49-F238E27FC236}">
                <a16:creationId xmlns:a16="http://schemas.microsoft.com/office/drawing/2014/main" id="{B885BAEF-F1A9-36B7-5E35-5DBA1B4F46E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666969" y="1554905"/>
            <a:ext cx="2883168" cy="1591990"/>
          </a:xfrm>
          <a:prstGeom prst="roundRect">
            <a:avLst>
              <a:gd name="adj" fmla="val 3498"/>
            </a:avLst>
          </a:prstGeom>
          <a:solidFill>
            <a:schemeClr val="accent3"/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62" name="矩形: 圆角 17">
            <a:extLst>
              <a:ext uri="{FF2B5EF4-FFF2-40B4-BE49-F238E27FC236}">
                <a16:creationId xmlns:a16="http://schemas.microsoft.com/office/drawing/2014/main" id="{BE728601-C209-B641-E934-A99D6A56DE3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799131" y="2000923"/>
            <a:ext cx="2639566" cy="422569"/>
          </a:xfrm>
          <a:prstGeom prst="round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A336542-D2D7-C3B8-CDE3-8BA71C1C0C3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9200853" y="2054106"/>
            <a:ext cx="1803379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Catalog Manager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08" name="矩形: 圆角 19">
            <a:extLst>
              <a:ext uri="{FF2B5EF4-FFF2-40B4-BE49-F238E27FC236}">
                <a16:creationId xmlns:a16="http://schemas.microsoft.com/office/drawing/2014/main" id="{8EFD14DE-06EF-7E96-3F2A-08D141070D62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799131" y="2545667"/>
            <a:ext cx="2639566" cy="422569"/>
          </a:xfrm>
          <a:prstGeom prst="round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10" name="文本框 9409">
            <a:extLst>
              <a:ext uri="{FF2B5EF4-FFF2-40B4-BE49-F238E27FC236}">
                <a16:creationId xmlns:a16="http://schemas.microsoft.com/office/drawing/2014/main" id="{6D92132F-A385-0388-7526-8D9E6850050E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9459642" y="2598850"/>
            <a:ext cx="128580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Coordinator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11" name="圆柱体 9410">
            <a:extLst>
              <a:ext uri="{FF2B5EF4-FFF2-40B4-BE49-F238E27FC236}">
                <a16:creationId xmlns:a16="http://schemas.microsoft.com/office/drawing/2014/main" id="{2892234A-8F0A-7D98-FA33-4766D5B1632D}"/>
              </a:ext>
            </a:extLst>
          </p:cNvPr>
          <p:cNvSpPr/>
          <p:nvPr/>
        </p:nvSpPr>
        <p:spPr>
          <a:xfrm>
            <a:off x="4820750" y="4647643"/>
            <a:ext cx="2996861" cy="1970456"/>
          </a:xfrm>
          <a:prstGeom prst="can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defTabSz="821690"/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  <a:p>
            <a:pPr defTabSz="821690"/>
            <a:endParaRPr lang="en-US" altLang="zh-CN" sz="3600" dirty="0"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  <a:p>
            <a:pPr defTabSz="821690"/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12" name="文本框 9411">
            <a:extLst>
              <a:ext uri="{FF2B5EF4-FFF2-40B4-BE49-F238E27FC236}">
                <a16:creationId xmlns:a16="http://schemas.microsoft.com/office/drawing/2014/main" id="{106C8927-DFF7-1080-9823-8736C8F6AD51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244440" y="4693854"/>
            <a:ext cx="40395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BE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13" name="矩形: 圆角 33">
            <a:extLst>
              <a:ext uri="{FF2B5EF4-FFF2-40B4-BE49-F238E27FC236}">
                <a16:creationId xmlns:a16="http://schemas.microsoft.com/office/drawing/2014/main" id="{E6BA8527-9D37-E71D-08A2-277B3002DCA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31392" y="5337172"/>
            <a:ext cx="2344457" cy="385921"/>
          </a:xfrm>
          <a:prstGeom prst="round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Execution Engine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14" name="矩形: 圆角 35">
            <a:extLst>
              <a:ext uri="{FF2B5EF4-FFF2-40B4-BE49-F238E27FC236}">
                <a16:creationId xmlns:a16="http://schemas.microsoft.com/office/drawing/2014/main" id="{854C0931-5A6A-03D1-7DE7-F11D0E15A09B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5128634" y="6007253"/>
            <a:ext cx="2344457" cy="385921"/>
          </a:xfrm>
          <a:prstGeom prst="round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Storage Engine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15" name="圆柱体 9414">
            <a:extLst>
              <a:ext uri="{FF2B5EF4-FFF2-40B4-BE49-F238E27FC236}">
                <a16:creationId xmlns:a16="http://schemas.microsoft.com/office/drawing/2014/main" id="{B50DC6AD-D349-E18E-F5DD-32B99EEF7DF7}"/>
              </a:ext>
            </a:extLst>
          </p:cNvPr>
          <p:cNvSpPr/>
          <p:nvPr/>
        </p:nvSpPr>
        <p:spPr>
          <a:xfrm>
            <a:off x="8602719" y="4617251"/>
            <a:ext cx="2996861" cy="1970456"/>
          </a:xfrm>
          <a:prstGeom prst="can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defTabSz="821690"/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  <a:p>
            <a:pPr defTabSz="821690"/>
            <a:endParaRPr lang="en-US" altLang="zh-CN" sz="3600" dirty="0"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  <a:p>
            <a:pPr defTabSz="821690"/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16" name="文本框 9415">
            <a:extLst>
              <a:ext uri="{FF2B5EF4-FFF2-40B4-BE49-F238E27FC236}">
                <a16:creationId xmlns:a16="http://schemas.microsoft.com/office/drawing/2014/main" id="{BAE94F17-C975-CFC8-308E-78F51E05C799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9966449" y="4663462"/>
            <a:ext cx="40395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BE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17" name="矩形: 圆角 33">
            <a:extLst>
              <a:ext uri="{FF2B5EF4-FFF2-40B4-BE49-F238E27FC236}">
                <a16:creationId xmlns:a16="http://schemas.microsoft.com/office/drawing/2014/main" id="{7F617D9B-3752-327D-A2E2-BCD5DF5FA25D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8913361" y="5306780"/>
            <a:ext cx="2344457" cy="385921"/>
          </a:xfrm>
          <a:prstGeom prst="round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Execution Engine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18" name="矩形: 圆角 35">
            <a:extLst>
              <a:ext uri="{FF2B5EF4-FFF2-40B4-BE49-F238E27FC236}">
                <a16:creationId xmlns:a16="http://schemas.microsoft.com/office/drawing/2014/main" id="{067EC0F7-D73D-18CF-EC63-5F16F64F4FBE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8910603" y="5976861"/>
            <a:ext cx="2344457" cy="385921"/>
          </a:xfrm>
          <a:prstGeom prst="round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rPr>
              <a:t>Storage Engine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19" name="箭头: 右 54">
            <a:extLst>
              <a:ext uri="{FF2B5EF4-FFF2-40B4-BE49-F238E27FC236}">
                <a16:creationId xmlns:a16="http://schemas.microsoft.com/office/drawing/2014/main" id="{AB1B4737-9D5F-C884-7EBE-CAAFA9A223CB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 rot="5400000">
            <a:off x="5815914" y="3553481"/>
            <a:ext cx="1006532" cy="669583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sp>
        <p:nvSpPr>
          <p:cNvPr id="9420" name="箭头: 右 54">
            <a:extLst>
              <a:ext uri="{FF2B5EF4-FFF2-40B4-BE49-F238E27FC236}">
                <a16:creationId xmlns:a16="http://schemas.microsoft.com/office/drawing/2014/main" id="{FA980EF1-8615-2051-610F-74A5FC474EF6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 rot="5400000">
            <a:off x="9695356" y="3570653"/>
            <a:ext cx="1006532" cy="669583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6573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16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17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18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>
                  <a:blipFill>
                    <a:blip r:embed="rId19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407" name="image 407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pic>
        <p:nvPicPr>
          <p:cNvPr id="9409" name="image 409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44" name="箭头: 右 54">
            <a:extLst>
              <a:ext uri="{FF2B5EF4-FFF2-40B4-BE49-F238E27FC236}">
                <a16:creationId xmlns:a16="http://schemas.microsoft.com/office/drawing/2014/main" id="{92A4479C-9FC8-A376-B2CC-0063348A5A5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9948602" y="3702957"/>
            <a:ext cx="455921" cy="511822"/>
          </a:xfrm>
          <a:prstGeom prst="rightArrow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1pPr>
            <a:lvl2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2pPr>
            <a:lvl3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3pPr>
            <a:lvl4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4pPr>
            <a:lvl5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5pPr>
            <a:lvl6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6pPr>
            <a:lvl7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7pPr>
            <a:lvl8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8pPr>
            <a:lvl9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212E"/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lvl9pPr>
          </a:lstStyle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212E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1F0D7CE-D1A0-D3DC-BEFA-1BE13D1FA9F3}"/>
              </a:ext>
            </a:extLst>
          </p:cNvPr>
          <p:cNvGrpSpPr/>
          <p:nvPr/>
        </p:nvGrpSpPr>
        <p:grpSpPr>
          <a:xfrm>
            <a:off x="74952" y="2316239"/>
            <a:ext cx="11997128" cy="3028269"/>
            <a:chOff x="785855" y="2514599"/>
            <a:chExt cx="22707359" cy="5768482"/>
          </a:xfrm>
        </p:grpSpPr>
        <p:sp>
          <p:nvSpPr>
            <p:cNvPr id="3" name="矩形: 圆角 17">
              <a:extLst>
                <a:ext uri="{FF2B5EF4-FFF2-40B4-BE49-F238E27FC236}">
                  <a16:creationId xmlns:a16="http://schemas.microsoft.com/office/drawing/2014/main" id="{6621F317-B4AF-D87C-7F20-99D6BB7E4D6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2351547" y="2514599"/>
              <a:ext cx="5267659" cy="5768482"/>
            </a:xfrm>
            <a:prstGeom prst="roundRect">
              <a:avLst>
                <a:gd name="adj" fmla="val 2196"/>
              </a:avLst>
            </a:prstGeom>
            <a:solidFill>
              <a:schemeClr val="accent1">
                <a:lumMod val="75000"/>
                <a:alpha val="25098"/>
              </a:schemeClr>
            </a:solidFill>
            <a:ln w="12700" cap="flat">
              <a:solidFill>
                <a:srgbClr val="388794">
                  <a:alpha val="80000"/>
                </a:srgb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" name="矩形: 圆角 12">
              <a:extLst>
                <a:ext uri="{FF2B5EF4-FFF2-40B4-BE49-F238E27FC236}">
                  <a16:creationId xmlns:a16="http://schemas.microsoft.com/office/drawing/2014/main" id="{3E28D177-A50D-559C-B5B0-F47C6E122BE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571410" y="2514599"/>
              <a:ext cx="4798209" cy="5768482"/>
            </a:xfrm>
            <a:prstGeom prst="roundRect">
              <a:avLst>
                <a:gd name="adj" fmla="val 2196"/>
              </a:avLst>
            </a:prstGeom>
            <a:solidFill>
              <a:schemeClr val="accent1">
                <a:lumMod val="75000"/>
                <a:alpha val="25098"/>
              </a:schemeClr>
            </a:solidFill>
            <a:ln w="12700" cap="flat">
              <a:solidFill>
                <a:srgbClr val="388794">
                  <a:alpha val="80000"/>
                </a:srgb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" name="矩形: 圆角 10">
              <a:extLst>
                <a:ext uri="{FF2B5EF4-FFF2-40B4-BE49-F238E27FC236}">
                  <a16:creationId xmlns:a16="http://schemas.microsoft.com/office/drawing/2014/main" id="{5D762D6F-0A8A-9C1B-186D-2A4E573A168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85855" y="2514599"/>
              <a:ext cx="4871474" cy="5768482"/>
            </a:xfrm>
            <a:prstGeom prst="roundRect">
              <a:avLst>
                <a:gd name="adj" fmla="val 2196"/>
              </a:avLst>
            </a:prstGeom>
            <a:solidFill>
              <a:schemeClr val="accent1">
                <a:lumMod val="75000"/>
                <a:alpha val="25098"/>
              </a:schemeClr>
            </a:solidFill>
            <a:ln w="12700" cap="flat">
              <a:solidFill>
                <a:srgbClr val="388794">
                  <a:alpha val="80000"/>
                </a:srgb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003CA1A-3F9B-6B74-64F8-85BDBEF97D80}"/>
                </a:ext>
              </a:extLst>
            </p:cNvPr>
            <p:cNvGrpSpPr/>
            <p:nvPr/>
          </p:nvGrpSpPr>
          <p:grpSpPr>
            <a:xfrm>
              <a:off x="7332458" y="3651708"/>
              <a:ext cx="3517901" cy="4162822"/>
              <a:chOff x="7711393" y="5564303"/>
              <a:chExt cx="3517901" cy="4162822"/>
            </a:xfrm>
          </p:grpSpPr>
          <p:pic>
            <p:nvPicPr>
              <p:cNvPr id="18" name="金钱.png" descr="金钱.png">
                <a:extLst>
                  <a:ext uri="{FF2B5EF4-FFF2-40B4-BE49-F238E27FC236}">
                    <a16:creationId xmlns:a16="http://schemas.microsoft.com/office/drawing/2014/main" id="{64952017-17C4-F09D-F4B2-F58D9AF106A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11393" y="5564303"/>
                <a:ext cx="3517901" cy="2540001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  <p:sp>
            <p:nvSpPr>
              <p:cNvPr id="19" name="成本">
                <a:extLst>
                  <a:ext uri="{FF2B5EF4-FFF2-40B4-BE49-F238E27FC236}">
                    <a16:creationId xmlns:a16="http://schemas.microsoft.com/office/drawing/2014/main" id="{8DEF1287-201F-CD6E-2646-08036B847904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8255656" y="8890404"/>
                <a:ext cx="2032159" cy="8367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50800" tIns="50800" rIns="50800" bIns="50800" anchor="ctr">
                <a:normAutofit fontScale="8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r>
                  <a:rPr sz="3200" dirty="0">
                    <a:solidFill>
                      <a:schemeClr val="bg1"/>
                    </a:solidFill>
                  </a:rPr>
                  <a:t>成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 </a:t>
                </a:r>
                <a:r>
                  <a:rPr sz="3200" dirty="0">
                    <a:solidFill>
                      <a:schemeClr val="bg1"/>
                    </a:solidFill>
                  </a:rPr>
                  <a:t>本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A1B0EEC-5BAD-55D7-05B3-E7BB84B79E13}"/>
                </a:ext>
              </a:extLst>
            </p:cNvPr>
            <p:cNvGrpSpPr/>
            <p:nvPr/>
          </p:nvGrpSpPr>
          <p:grpSpPr>
            <a:xfrm>
              <a:off x="1484565" y="3225279"/>
              <a:ext cx="3392859" cy="4648492"/>
              <a:chOff x="1296174" y="5137874"/>
              <a:chExt cx="3392859" cy="4648492"/>
            </a:xfrm>
          </p:grpSpPr>
          <p:sp>
            <p:nvSpPr>
              <p:cNvPr id="16" name="性 能">
                <a:extLst>
                  <a:ext uri="{FF2B5EF4-FFF2-40B4-BE49-F238E27FC236}">
                    <a16:creationId xmlns:a16="http://schemas.microsoft.com/office/drawing/2014/main" id="{14EC97CF-BD19-CF5D-68D9-218B891F4957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692802" y="8949645"/>
                <a:ext cx="2429416" cy="8367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50800" tIns="50800" rIns="50800" bIns="50800" anchor="ctr">
                <a:normAutofit fontScale="8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r>
                  <a:rPr sz="3200" dirty="0">
                    <a:solidFill>
                      <a:schemeClr val="bg1"/>
                    </a:solidFill>
                  </a:rPr>
                  <a:t>性 能</a:t>
                </a:r>
              </a:p>
            </p:txBody>
          </p:sp>
          <p:pic>
            <p:nvPicPr>
              <p:cNvPr id="17" name="火箭.png" descr="火箭.png">
                <a:extLst>
                  <a:ext uri="{FF2B5EF4-FFF2-40B4-BE49-F238E27FC236}">
                    <a16:creationId xmlns:a16="http://schemas.microsoft.com/office/drawing/2014/main" id="{C4F1027F-1DF9-ED8D-02A1-78791F660E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4"/>
              <a:stretch>
                <a:fillRect/>
              </a:stretch>
            </p:blipFill>
            <p:spPr>
              <a:xfrm>
                <a:off x="1296174" y="5137874"/>
                <a:ext cx="3392859" cy="3392859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6E6C505-5020-269F-EA38-56E0D11DB129}"/>
                </a:ext>
              </a:extLst>
            </p:cNvPr>
            <p:cNvGrpSpPr/>
            <p:nvPr/>
          </p:nvGrpSpPr>
          <p:grpSpPr>
            <a:xfrm>
              <a:off x="13829207" y="3651708"/>
              <a:ext cx="2540001" cy="4222062"/>
              <a:chOff x="13912686" y="5466466"/>
              <a:chExt cx="2540001" cy="4222062"/>
            </a:xfrm>
          </p:grpSpPr>
          <p:pic>
            <p:nvPicPr>
              <p:cNvPr id="14" name="H5动画-弹性放大.png" descr="H5动画-弹性放大.png">
                <a:extLst>
                  <a:ext uri="{FF2B5EF4-FFF2-40B4-BE49-F238E27FC236}">
                    <a16:creationId xmlns:a16="http://schemas.microsoft.com/office/drawing/2014/main" id="{A032EC5B-A782-E166-F97A-FAE0BD76D43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5"/>
              <a:stretch>
                <a:fillRect/>
              </a:stretch>
            </p:blipFill>
            <p:spPr>
              <a:xfrm>
                <a:off x="13912686" y="5466466"/>
                <a:ext cx="2540001" cy="2540002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  <p:sp>
            <p:nvSpPr>
              <p:cNvPr id="15" name="弹性">
                <a:extLst>
                  <a:ext uri="{FF2B5EF4-FFF2-40B4-BE49-F238E27FC236}">
                    <a16:creationId xmlns:a16="http://schemas.microsoft.com/office/drawing/2014/main" id="{8A1CF492-4415-4239-D162-E00323885723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4184709" y="8851807"/>
                <a:ext cx="2032158" cy="8367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50800" tIns="50800" rIns="50800" bIns="50800" anchor="ctr">
                <a:normAutofit fontScale="8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r>
                  <a:rPr sz="3200" dirty="0">
                    <a:solidFill>
                      <a:schemeClr val="bg1"/>
                    </a:solidFill>
                  </a:rPr>
                  <a:t>弹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 </a:t>
                </a:r>
                <a:r>
                  <a:rPr sz="3200" dirty="0">
                    <a:solidFill>
                      <a:schemeClr val="bg1"/>
                    </a:solidFill>
                  </a:rPr>
                  <a:t>性</a:t>
                </a:r>
              </a:p>
            </p:txBody>
          </p:sp>
        </p:grpSp>
        <p:sp>
          <p:nvSpPr>
            <p:cNvPr id="10" name="矩形: 圆角 18">
              <a:extLst>
                <a:ext uri="{FF2B5EF4-FFF2-40B4-BE49-F238E27FC236}">
                  <a16:creationId xmlns:a16="http://schemas.microsoft.com/office/drawing/2014/main" id="{557FA2FB-BDC1-55EC-E7BE-3FB435BE608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8453215" y="2514599"/>
              <a:ext cx="5039999" cy="5768482"/>
            </a:xfrm>
            <a:prstGeom prst="roundRect">
              <a:avLst>
                <a:gd name="adj" fmla="val 2196"/>
              </a:avLst>
            </a:prstGeom>
            <a:solidFill>
              <a:schemeClr val="accent1">
                <a:lumMod val="75000"/>
                <a:alpha val="25098"/>
              </a:schemeClr>
            </a:solidFill>
            <a:ln w="12700" cap="flat">
              <a:solidFill>
                <a:srgbClr val="388794">
                  <a:alpha val="80000"/>
                </a:srgb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1pPr>
              <a:lvl2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2pPr>
              <a:lvl3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3pPr>
              <a:lvl4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4pPr>
              <a:lvl5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5pPr>
              <a:lvl6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6pPr>
              <a:lvl7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7pPr>
              <a:lvl8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8pPr>
              <a:lvl9pPr marL="0" marR="0" indent="0" algn="ctr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00212E"/>
                  </a:solidFill>
                  <a:effectLst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  <a:sym typeface="思源黑体 CN Regular" panose="020B0500000000000000" charset="-122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1E3A8AE1-CF61-A5D2-E3BA-704B1375108E}"/>
                </a:ext>
              </a:extLst>
            </p:cNvPr>
            <p:cNvGrpSpPr/>
            <p:nvPr/>
          </p:nvGrpSpPr>
          <p:grpSpPr>
            <a:xfrm>
              <a:off x="19605376" y="3456034"/>
              <a:ext cx="2735675" cy="4415084"/>
              <a:chOff x="19476542" y="5368629"/>
              <a:chExt cx="2735675" cy="4415084"/>
            </a:xfrm>
          </p:grpSpPr>
          <p:pic>
            <p:nvPicPr>
              <p:cNvPr id="12" name="trauma.png" descr="trauma.png">
                <a:extLst>
                  <a:ext uri="{FF2B5EF4-FFF2-40B4-BE49-F238E27FC236}">
                    <a16:creationId xmlns:a16="http://schemas.microsoft.com/office/drawing/2014/main" id="{97167B1A-4221-3C54-05D8-3AF7F92C192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6"/>
              <a:stretch>
                <a:fillRect/>
              </a:stretch>
            </p:blipFill>
            <p:spPr>
              <a:xfrm>
                <a:off x="19476542" y="5368629"/>
                <a:ext cx="2735675" cy="2735675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  <p:sp>
            <p:nvSpPr>
              <p:cNvPr id="13" name="复杂">
                <a:extLst>
                  <a:ext uri="{FF2B5EF4-FFF2-40B4-BE49-F238E27FC236}">
                    <a16:creationId xmlns:a16="http://schemas.microsoft.com/office/drawing/2014/main" id="{0982CDD1-E6B0-336C-CCB5-3A6CDEE210E8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9828299" y="8946992"/>
                <a:ext cx="2032159" cy="8367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50800" tIns="50800" rIns="50800" bIns="50800" anchor="ctr">
                <a:normAutofit fontScale="8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1pPr>
                <a:lvl2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2pPr>
                <a:lvl3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3pPr>
                <a:lvl4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4pPr>
                <a:lvl5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5pPr>
                <a:lvl6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6pPr>
                <a:lvl7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7pPr>
                <a:lvl8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8pPr>
                <a:lvl9pPr marL="0" marR="0" indent="0" algn="ctr" defTabSz="2438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00212E"/>
                    </a:solidFill>
                    <a:effectLst/>
                    <a:uFillTx/>
                    <a:latin typeface="思源黑体 CN Regular" panose="020B0500000000000000" charset="-122"/>
                    <a:ea typeface="思源黑体 CN Regular" panose="020B0500000000000000" charset="-122"/>
                    <a:cs typeface="思源黑体 CN Regular" panose="020B0500000000000000" charset="-122"/>
                    <a:sym typeface="思源黑体 CN Regular" panose="020B0500000000000000" charset="-122"/>
                  </a:defRPr>
                </a:lvl9pPr>
              </a:lstStyle>
              <a:p>
                <a:r>
                  <a:rPr sz="3200" dirty="0">
                    <a:solidFill>
                      <a:schemeClr val="bg1"/>
                    </a:solidFill>
                  </a:rPr>
                  <a:t>复</a:t>
                </a:r>
                <a:r>
                  <a:rPr lang="zh-CN" altLang="en-US" sz="3200" dirty="0">
                    <a:solidFill>
                      <a:schemeClr val="bg1"/>
                    </a:solidFill>
                  </a:rPr>
                  <a:t> </a:t>
                </a:r>
                <a:r>
                  <a:rPr sz="3200" dirty="0">
                    <a:solidFill>
                      <a:schemeClr val="bg1"/>
                    </a:solidFill>
                  </a:rPr>
                  <a:t>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791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6" name="image 9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907" name="image 90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908" name="Object 9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2</a:t>
            </a:r>
            <a:endParaRPr lang="zh-CN" altLang="en-US" sz="2000" b="0" i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909" name="image 90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pic>
        <p:nvPicPr>
          <p:cNvPr id="99011" name="image 90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70474" y="1682243"/>
            <a:ext cx="4263898" cy="1773427"/>
          </a:xfrm>
          <a:prstGeom prst="rect">
            <a:avLst/>
          </a:prstGeom>
        </p:spPr>
      </p:pic>
      <p:sp>
        <p:nvSpPr>
          <p:cNvPr id="9012" name="Object 9012"/>
          <p:cNvSpPr txBox="1"/>
          <p:nvPr/>
        </p:nvSpPr>
        <p:spPr>
          <a:xfrm>
            <a:off x="5616012" y="2848356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000">
                <a:solidFill>
                  <a:srgbClr val="FFFFFF"/>
                </a:solidFill>
                <a:latin typeface="Alibaba PuHuiTi H" panose="00020600040101010101" charset="-122"/>
                <a:ea typeface="Alibaba PuHuiTi H" panose="00020600040101010101" charset="-122"/>
              </a:rPr>
              <a:t>设计目标</a:t>
            </a:r>
            <a:endParaRPr lang="zh-CN" altLang="en-US" sz="5000" b="0" i="0">
              <a:solidFill>
                <a:srgbClr val="FFFFFF"/>
              </a:solidFill>
              <a:latin typeface="Alibaba PuHuiTi H" panose="00020600040101010101" charset="-122"/>
              <a:ea typeface="Alibaba PuHuiTi H" panose="00020600040101010101" charset="-122"/>
            </a:endParaRPr>
          </a:p>
        </p:txBody>
      </p:sp>
      <p:pic>
        <p:nvPicPr>
          <p:cNvPr id="99013" name="image 90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pic>
        <p:nvPicPr>
          <p:cNvPr id="99014" name="image 90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9015" name="image 90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19350" y="1854200"/>
            <a:ext cx="3194177" cy="3178175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13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9012" name="Object 9012"/>
          <p:cNvSpPr txBox="1"/>
          <p:nvPr/>
        </p:nvSpPr>
        <p:spPr>
          <a:xfrm>
            <a:off x="2121432" y="3175499"/>
            <a:ext cx="8530058" cy="964543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5000" b="0" i="0" dirty="0">
                <a:solidFill>
                  <a:srgbClr val="FFFFFF"/>
                </a:solidFill>
                <a:latin typeface="Alibaba PuHuiTi H" panose="00020600040101010101" charset="-122"/>
                <a:ea typeface="Alibaba PuHuiTi H" panose="00020600040101010101" charset="-122"/>
              </a:rPr>
              <a:t>One</a:t>
            </a:r>
            <a:r>
              <a:rPr lang="zh-CN" altLang="en-US" sz="5000" b="0" i="0">
                <a:solidFill>
                  <a:srgbClr val="FFFFFF"/>
                </a:solidFill>
                <a:latin typeface="Alibaba PuHuiTi H" panose="00020600040101010101" charset="-122"/>
                <a:ea typeface="Alibaba PuHuiTi H" panose="00020600040101010101" charset="-122"/>
              </a:rPr>
              <a:t> </a:t>
            </a:r>
            <a:r>
              <a:rPr lang="en-US" altLang="zh-CN" sz="5000" b="0" i="0" dirty="0">
                <a:solidFill>
                  <a:srgbClr val="FFFFFF"/>
                </a:solidFill>
                <a:latin typeface="Alibaba PuHuiTi H" panose="00020600040101010101" charset="-122"/>
                <a:ea typeface="Alibaba PuHuiTi H" panose="00020600040101010101" charset="-122"/>
              </a:rPr>
              <a:t>Data,</a:t>
            </a:r>
            <a:r>
              <a:rPr lang="zh-CN" altLang="en-US" sz="5000" b="0" i="0">
                <a:solidFill>
                  <a:srgbClr val="FFFFFF"/>
                </a:solidFill>
                <a:latin typeface="Alibaba PuHuiTi H" panose="00020600040101010101" charset="-122"/>
                <a:ea typeface="Alibaba PuHuiTi H" panose="00020600040101010101" charset="-122"/>
              </a:rPr>
              <a:t> </a:t>
            </a:r>
            <a:r>
              <a:rPr lang="en-US" altLang="zh-CN" sz="5000" b="0" i="0" dirty="0">
                <a:solidFill>
                  <a:srgbClr val="FFFFFF"/>
                </a:solidFill>
                <a:latin typeface="Alibaba PuHuiTi H" panose="00020600040101010101" charset="-122"/>
                <a:ea typeface="Alibaba PuHuiTi H" panose="00020600040101010101" charset="-122"/>
              </a:rPr>
              <a:t>All</a:t>
            </a:r>
            <a:r>
              <a:rPr lang="zh-CN" altLang="en-US" sz="5000" b="0" i="0">
                <a:solidFill>
                  <a:srgbClr val="FFFFFF"/>
                </a:solidFill>
                <a:latin typeface="Alibaba PuHuiTi H" panose="00020600040101010101" charset="-122"/>
                <a:ea typeface="Alibaba PuHuiTi H" panose="00020600040101010101" charset="-122"/>
              </a:rPr>
              <a:t> </a:t>
            </a:r>
            <a:r>
              <a:rPr lang="en-US" altLang="zh-CN" sz="5000" b="0" i="0" dirty="0">
                <a:solidFill>
                  <a:srgbClr val="FFFFFF"/>
                </a:solidFill>
                <a:latin typeface="Alibaba PuHuiTi H" panose="00020600040101010101" charset="-122"/>
                <a:ea typeface="Alibaba PuHuiTi H" panose="00020600040101010101" charset="-122"/>
              </a:rPr>
              <a:t>Analytics</a:t>
            </a:r>
            <a:endParaRPr lang="zh-CN" altLang="en-US" sz="5000" b="0" i="0">
              <a:solidFill>
                <a:srgbClr val="FFFFFF"/>
              </a:solidFill>
              <a:latin typeface="Alibaba PuHuiTi H" panose="00020600040101010101" charset="-122"/>
              <a:ea typeface="Alibaba PuHuiTi H" panose="00020600040101010101" charset="-122"/>
            </a:endParaRPr>
          </a:p>
        </p:txBody>
      </p:sp>
      <p:pic>
        <p:nvPicPr>
          <p:cNvPr id="99013" name="image 90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8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71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7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3" name="标题 5">
            <a:extLst>
              <a:ext uri="{FF2B5EF4-FFF2-40B4-BE49-F238E27FC236}">
                <a16:creationId xmlns:a16="http://schemas.microsoft.com/office/drawing/2014/main" id="{F9CEA938-C365-402E-044C-CCE20D080A63}"/>
              </a:ext>
            </a:extLst>
          </p:cNvPr>
          <p:cNvSpPr txBox="1">
            <a:spLocks/>
          </p:cNvSpPr>
          <p:nvPr/>
        </p:nvSpPr>
        <p:spPr>
          <a:xfrm>
            <a:off x="264562" y="-5093083"/>
            <a:ext cx="11917169" cy="39673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定义未来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643F104-7A8C-6161-6466-468BD64264E4}"/>
              </a:ext>
            </a:extLst>
          </p:cNvPr>
          <p:cNvGrpSpPr/>
          <p:nvPr/>
        </p:nvGrpSpPr>
        <p:grpSpPr>
          <a:xfrm>
            <a:off x="629589" y="1379096"/>
            <a:ext cx="11242617" cy="5275704"/>
            <a:chOff x="2272147" y="2369127"/>
            <a:chExt cx="20523830" cy="9640239"/>
          </a:xfrm>
        </p:grpSpPr>
        <p:sp>
          <p:nvSpPr>
            <p:cNvPr id="6" name="矩形: 圆角 1">
              <a:extLst>
                <a:ext uri="{FF2B5EF4-FFF2-40B4-BE49-F238E27FC236}">
                  <a16:creationId xmlns:a16="http://schemas.microsoft.com/office/drawing/2014/main" id="{D9A8A3AC-BFF3-C929-51F0-03FD4F9A2BB1}"/>
                </a:ext>
              </a:extLst>
            </p:cNvPr>
            <p:cNvSpPr/>
            <p:nvPr/>
          </p:nvSpPr>
          <p:spPr>
            <a:xfrm>
              <a:off x="2583872" y="2369127"/>
              <a:ext cx="4107874" cy="1558636"/>
            </a:xfrm>
            <a:prstGeom prst="roundRect">
              <a:avLst/>
            </a:prstGeom>
            <a:solidFill>
              <a:schemeClr val="accent6"/>
            </a:solidFill>
            <a:ln w="12700" cap="flat">
              <a:solidFill>
                <a:schemeClr val="accent2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" name="矩形: 圆角 4">
              <a:extLst>
                <a:ext uri="{FF2B5EF4-FFF2-40B4-BE49-F238E27FC236}">
                  <a16:creationId xmlns:a16="http://schemas.microsoft.com/office/drawing/2014/main" id="{E3EBC912-1C78-6A27-3DC1-F33E29F1F56A}"/>
                </a:ext>
              </a:extLst>
            </p:cNvPr>
            <p:cNvSpPr/>
            <p:nvPr/>
          </p:nvSpPr>
          <p:spPr>
            <a:xfrm>
              <a:off x="8517473" y="2398000"/>
              <a:ext cx="4107874" cy="1558636"/>
            </a:xfrm>
            <a:prstGeom prst="roundRect">
              <a:avLst/>
            </a:prstGeom>
            <a:solidFill>
              <a:schemeClr val="accent6"/>
            </a:solidFill>
            <a:ln w="12700" cap="flat">
              <a:solidFill>
                <a:schemeClr val="accent2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" name="矩形: 圆角 6">
              <a:extLst>
                <a:ext uri="{FF2B5EF4-FFF2-40B4-BE49-F238E27FC236}">
                  <a16:creationId xmlns:a16="http://schemas.microsoft.com/office/drawing/2014/main" id="{3A931F3B-0723-37FB-1391-CFC0166EF35A}"/>
                </a:ext>
              </a:extLst>
            </p:cNvPr>
            <p:cNvSpPr/>
            <p:nvPr/>
          </p:nvSpPr>
          <p:spPr>
            <a:xfrm>
              <a:off x="13931173" y="2369127"/>
              <a:ext cx="4107874" cy="1558636"/>
            </a:xfrm>
            <a:prstGeom prst="roundRect">
              <a:avLst/>
            </a:prstGeom>
            <a:solidFill>
              <a:schemeClr val="accent6"/>
            </a:solidFill>
            <a:ln w="12700" cap="flat">
              <a:solidFill>
                <a:schemeClr val="accent2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" name="矩形: 圆角 7">
              <a:extLst>
                <a:ext uri="{FF2B5EF4-FFF2-40B4-BE49-F238E27FC236}">
                  <a16:creationId xmlns:a16="http://schemas.microsoft.com/office/drawing/2014/main" id="{21280597-4C79-2421-A803-AF9B18B25396}"/>
                </a:ext>
              </a:extLst>
            </p:cNvPr>
            <p:cNvSpPr/>
            <p:nvPr/>
          </p:nvSpPr>
          <p:spPr>
            <a:xfrm>
              <a:off x="18688103" y="2369127"/>
              <a:ext cx="4107874" cy="1558636"/>
            </a:xfrm>
            <a:prstGeom prst="roundRect">
              <a:avLst/>
            </a:prstGeom>
            <a:solidFill>
              <a:schemeClr val="accent6"/>
            </a:solidFill>
            <a:ln w="12700" cap="flat">
              <a:solidFill>
                <a:schemeClr val="accent2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" name="流程图: 摘录 3">
              <a:extLst>
                <a:ext uri="{FF2B5EF4-FFF2-40B4-BE49-F238E27FC236}">
                  <a16:creationId xmlns:a16="http://schemas.microsoft.com/office/drawing/2014/main" id="{91BAA50F-9DF9-8CEA-FF98-961EA4BC990D}"/>
                </a:ext>
              </a:extLst>
            </p:cNvPr>
            <p:cNvSpPr/>
            <p:nvPr/>
          </p:nvSpPr>
          <p:spPr>
            <a:xfrm>
              <a:off x="3514112" y="5028690"/>
              <a:ext cx="2247395" cy="1266136"/>
            </a:xfrm>
            <a:prstGeom prst="flowChartExtract">
              <a:avLst/>
            </a:prstGeom>
            <a:solidFill>
              <a:srgbClr val="FFFFFF"/>
            </a:solidFill>
            <a:ln w="6350" cap="flat">
              <a:solidFill>
                <a:schemeClr val="accent3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cs typeface="Helvetica Neue Medium"/>
                  <a:sym typeface="Helvetica Neue Medium"/>
                </a:rPr>
                <a:t>Local</a:t>
              </a:r>
              <a:endPara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Helvetica Neue Medium"/>
                <a:sym typeface="Helvetica Neue Medium"/>
              </a:endParaRPr>
            </a:p>
          </p:txBody>
        </p:sp>
        <p:sp>
          <p:nvSpPr>
            <p:cNvPr id="11" name="流程图: 磁盘 9">
              <a:extLst>
                <a:ext uri="{FF2B5EF4-FFF2-40B4-BE49-F238E27FC236}">
                  <a16:creationId xmlns:a16="http://schemas.microsoft.com/office/drawing/2014/main" id="{1AC7AE6D-E83A-EB5F-1C06-FCFD3B31A292}"/>
                </a:ext>
              </a:extLst>
            </p:cNvPr>
            <p:cNvSpPr/>
            <p:nvPr/>
          </p:nvSpPr>
          <p:spPr>
            <a:xfrm>
              <a:off x="15165279" y="5061145"/>
              <a:ext cx="1639662" cy="1266136"/>
            </a:xfrm>
            <a:prstGeom prst="flowChartMagneticDisk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ap="flat">
              <a:solidFill>
                <a:srgbClr val="92D050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Cache</a:t>
              </a:r>
              <a:endPara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矩形: 圆角 10">
              <a:extLst>
                <a:ext uri="{FF2B5EF4-FFF2-40B4-BE49-F238E27FC236}">
                  <a16:creationId xmlns:a16="http://schemas.microsoft.com/office/drawing/2014/main" id="{5532A53A-F402-5E5A-F3E4-37A89DCEA74A}"/>
                </a:ext>
              </a:extLst>
            </p:cNvPr>
            <p:cNvSpPr/>
            <p:nvPr/>
          </p:nvSpPr>
          <p:spPr>
            <a:xfrm>
              <a:off x="2272147" y="7585366"/>
              <a:ext cx="7661562" cy="1558636"/>
            </a:xfrm>
            <a:prstGeom prst="roundRect">
              <a:avLst/>
            </a:prstGeom>
            <a:solidFill>
              <a:schemeClr val="accent5"/>
            </a:solidFill>
            <a:ln w="6350" cap="flat">
              <a:solidFill>
                <a:schemeClr val="bg1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EBF65B7-3D03-A29F-35F5-54CE763A599A}"/>
                </a:ext>
              </a:extLst>
            </p:cNvPr>
            <p:cNvSpPr txBox="1"/>
            <p:nvPr/>
          </p:nvSpPr>
          <p:spPr>
            <a:xfrm>
              <a:off x="3527716" y="8010741"/>
              <a:ext cx="5573653" cy="731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2000"/>
                <a:t>StarRocks Data Lake</a:t>
              </a: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B9AA7409-3230-0C3D-E285-E5BA9FB98806}"/>
                </a:ext>
              </a:extLst>
            </p:cNvPr>
            <p:cNvSpPr/>
            <p:nvPr/>
          </p:nvSpPr>
          <p:spPr>
            <a:xfrm>
              <a:off x="11189278" y="7585366"/>
              <a:ext cx="10922578" cy="1558636"/>
            </a:xfrm>
            <a:prstGeom prst="roundRect">
              <a:avLst/>
            </a:prstGeom>
            <a:solidFill>
              <a:schemeClr val="accent5"/>
            </a:solidFill>
            <a:ln w="6350" cap="flat">
              <a:solidFill>
                <a:schemeClr val="bg1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8F4ACE6-0822-B206-7F75-25D61EB6AB28}"/>
                </a:ext>
              </a:extLst>
            </p:cNvPr>
            <p:cNvSpPr txBox="1"/>
            <p:nvPr/>
          </p:nvSpPr>
          <p:spPr>
            <a:xfrm>
              <a:off x="12267913" y="8010741"/>
              <a:ext cx="9407811" cy="731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/>
                <a:t>Data Lake (lceberg /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Hudi ...)</a:t>
              </a:r>
              <a:endParaRPr lang="zh-CN" altLang="en-US" sz="2000" dirty="0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4F907894-B12C-CBC0-AE1F-5C1AC1BA849C}"/>
                </a:ext>
              </a:extLst>
            </p:cNvPr>
            <p:cNvSpPr/>
            <p:nvPr/>
          </p:nvSpPr>
          <p:spPr>
            <a:xfrm>
              <a:off x="2272147" y="10450730"/>
              <a:ext cx="19839708" cy="155863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>
              <a:solidFill>
                <a:schemeClr val="tx2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DFF6747-496E-CB52-6D1B-8753C5366090}"/>
                </a:ext>
              </a:extLst>
            </p:cNvPr>
            <p:cNvSpPr txBox="1"/>
            <p:nvPr/>
          </p:nvSpPr>
          <p:spPr>
            <a:xfrm>
              <a:off x="9136472" y="10848559"/>
              <a:ext cx="6983847" cy="848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</a:rPr>
                <a:t>Storage (S3 / HDFS ...)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15F3920-9D3F-4A01-40D1-E7BEFCCE4F3A}"/>
                </a:ext>
              </a:extLst>
            </p:cNvPr>
            <p:cNvSpPr txBox="1"/>
            <p:nvPr/>
          </p:nvSpPr>
          <p:spPr>
            <a:xfrm>
              <a:off x="13931175" y="2794502"/>
              <a:ext cx="4107874" cy="783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Data</a:t>
              </a:r>
              <a:r>
                <a:rPr lang="zh-CN" altLang="en-US">
                  <a:solidFill>
                    <a:schemeClr val="bg1"/>
                  </a:solidFill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</a:rPr>
                <a:t>Service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7A78DCD-BFA0-08E0-67E6-731645F2D18F}"/>
                </a:ext>
              </a:extLst>
            </p:cNvPr>
            <p:cNvSpPr txBox="1"/>
            <p:nvPr/>
          </p:nvSpPr>
          <p:spPr>
            <a:xfrm>
              <a:off x="18688103" y="2794502"/>
              <a:ext cx="4107874" cy="783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Data</a:t>
              </a:r>
              <a:r>
                <a:rPr lang="zh-CN" altLang="en-US">
                  <a:solidFill>
                    <a:schemeClr val="bg1"/>
                  </a:solidFill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</a:rPr>
                <a:t>Engineering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E802D5E-5817-BDD9-4EBA-C11855D4734F}"/>
                </a:ext>
              </a:extLst>
            </p:cNvPr>
            <p:cNvSpPr txBox="1"/>
            <p:nvPr/>
          </p:nvSpPr>
          <p:spPr>
            <a:xfrm>
              <a:off x="8572203" y="2823375"/>
              <a:ext cx="4107874" cy="783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BI</a:t>
              </a:r>
              <a:r>
                <a:rPr lang="zh-CN" altLang="en-US">
                  <a:solidFill>
                    <a:schemeClr val="bg1"/>
                  </a:solidFill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</a:rPr>
                <a:t>Dashboard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1AE7773-D8B0-6922-A504-A3E9362B3940}"/>
                </a:ext>
              </a:extLst>
            </p:cNvPr>
            <p:cNvSpPr txBox="1"/>
            <p:nvPr/>
          </p:nvSpPr>
          <p:spPr>
            <a:xfrm>
              <a:off x="2587333" y="2794501"/>
              <a:ext cx="4107874" cy="7831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Reporting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22" name="直接箭头连接符 22">
              <a:extLst>
                <a:ext uri="{FF2B5EF4-FFF2-40B4-BE49-F238E27FC236}">
                  <a16:creationId xmlns:a16="http://schemas.microsoft.com/office/drawing/2014/main" id="{A2D2E956-4587-B5C5-73FE-E82B4D9057CB}"/>
                </a:ext>
              </a:extLst>
            </p:cNvPr>
            <p:cNvCxnSpPr>
              <a:stCxn id="11" idx="1"/>
              <a:endCxn id="8" idx="2"/>
            </p:cNvCxnSpPr>
            <p:nvPr/>
          </p:nvCxnSpPr>
          <p:spPr>
            <a:xfrm flipV="1">
              <a:off x="15985110" y="3927763"/>
              <a:ext cx="0" cy="1133382"/>
            </a:xfrm>
            <a:prstGeom prst="straightConnector1">
              <a:avLst/>
            </a:prstGeom>
            <a:noFill/>
            <a:ln w="57150" cap="flat">
              <a:solidFill>
                <a:schemeClr val="accent3"/>
              </a:solidFill>
              <a:prstDash val="solid"/>
              <a:miter lim="400000"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直接箭头连接符 23">
              <a:extLst>
                <a:ext uri="{FF2B5EF4-FFF2-40B4-BE49-F238E27FC236}">
                  <a16:creationId xmlns:a16="http://schemas.microsoft.com/office/drawing/2014/main" id="{DADE4CF9-2350-A09B-0362-0871BAF79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4008" y="3975466"/>
              <a:ext cx="0" cy="619378"/>
            </a:xfrm>
            <a:prstGeom prst="straightConnector1">
              <a:avLst/>
            </a:prstGeom>
            <a:noFill/>
            <a:ln w="57150" cap="flat">
              <a:solidFill>
                <a:schemeClr val="accent3"/>
              </a:solidFill>
              <a:prstDash val="solid"/>
              <a:miter lim="400000"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直接箭头连接符 24">
              <a:extLst>
                <a:ext uri="{FF2B5EF4-FFF2-40B4-BE49-F238E27FC236}">
                  <a16:creationId xmlns:a16="http://schemas.microsoft.com/office/drawing/2014/main" id="{E30BEBD9-56E1-5D9B-0367-22F7C5DB7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1324" y="3900688"/>
              <a:ext cx="0" cy="1128002"/>
            </a:xfrm>
            <a:prstGeom prst="straightConnector1">
              <a:avLst/>
            </a:prstGeom>
            <a:noFill/>
            <a:ln w="57150" cap="flat">
              <a:solidFill>
                <a:schemeClr val="accent3"/>
              </a:solidFill>
              <a:prstDash val="solid"/>
              <a:miter lim="400000"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直接箭头连接符 26">
              <a:extLst>
                <a:ext uri="{FF2B5EF4-FFF2-40B4-BE49-F238E27FC236}">
                  <a16:creationId xmlns:a16="http://schemas.microsoft.com/office/drawing/2014/main" id="{36CAA77D-AA98-9B15-A6AF-337117F7C415}"/>
                </a:ext>
              </a:extLst>
            </p:cNvPr>
            <p:cNvCxnSpPr>
              <a:cxnSpLocks/>
            </p:cNvCxnSpPr>
            <p:nvPr/>
          </p:nvCxnSpPr>
          <p:spPr>
            <a:xfrm>
              <a:off x="4623959" y="6392274"/>
              <a:ext cx="0" cy="1083526"/>
            </a:xfrm>
            <a:prstGeom prst="straightConnector1">
              <a:avLst/>
            </a:prstGeom>
            <a:noFill/>
            <a:ln w="57150" cap="flat">
              <a:solidFill>
                <a:srgbClr val="00B0F0"/>
              </a:solidFill>
              <a:prstDash val="solid"/>
              <a:miter lim="400000"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直接箭头连接符 27">
              <a:extLst>
                <a:ext uri="{FF2B5EF4-FFF2-40B4-BE49-F238E27FC236}">
                  <a16:creationId xmlns:a16="http://schemas.microsoft.com/office/drawing/2014/main" id="{FD84D271-AD35-A00E-2BE6-537951429903}"/>
                </a:ext>
              </a:extLst>
            </p:cNvPr>
            <p:cNvCxnSpPr>
              <a:cxnSpLocks/>
            </p:cNvCxnSpPr>
            <p:nvPr/>
          </p:nvCxnSpPr>
          <p:spPr>
            <a:xfrm>
              <a:off x="15985110" y="6338159"/>
              <a:ext cx="0" cy="1189593"/>
            </a:xfrm>
            <a:prstGeom prst="straightConnector1">
              <a:avLst/>
            </a:prstGeom>
            <a:noFill/>
            <a:ln w="57150" cap="flat">
              <a:solidFill>
                <a:schemeClr val="accent3"/>
              </a:solidFill>
              <a:prstDash val="solid"/>
              <a:miter lim="400000"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直接箭头连接符 30">
              <a:extLst>
                <a:ext uri="{FF2B5EF4-FFF2-40B4-BE49-F238E27FC236}">
                  <a16:creationId xmlns:a16="http://schemas.microsoft.com/office/drawing/2014/main" id="{CF86B5A5-89AA-3C43-9C71-E5AD886EAB38}"/>
                </a:ext>
              </a:extLst>
            </p:cNvPr>
            <p:cNvCxnSpPr>
              <a:cxnSpLocks/>
            </p:cNvCxnSpPr>
            <p:nvPr/>
          </p:nvCxnSpPr>
          <p:spPr>
            <a:xfrm>
              <a:off x="20786724" y="3900688"/>
              <a:ext cx="0" cy="3599673"/>
            </a:xfrm>
            <a:prstGeom prst="straightConnector1">
              <a:avLst/>
            </a:prstGeom>
            <a:noFill/>
            <a:ln w="57150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400000"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箭头: 上下 33">
              <a:extLst>
                <a:ext uri="{FF2B5EF4-FFF2-40B4-BE49-F238E27FC236}">
                  <a16:creationId xmlns:a16="http://schemas.microsoft.com/office/drawing/2014/main" id="{FAADD6E5-D1D1-82F4-D27C-E861FA4F2DA5}"/>
                </a:ext>
              </a:extLst>
            </p:cNvPr>
            <p:cNvSpPr/>
            <p:nvPr/>
          </p:nvSpPr>
          <p:spPr>
            <a:xfrm>
              <a:off x="5819413" y="9144001"/>
              <a:ext cx="513344" cy="1332603"/>
            </a:xfrm>
            <a:prstGeom prst="upDownArrow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箭头: 上下 34">
              <a:extLst>
                <a:ext uri="{FF2B5EF4-FFF2-40B4-BE49-F238E27FC236}">
                  <a16:creationId xmlns:a16="http://schemas.microsoft.com/office/drawing/2014/main" id="{A868EAD3-B135-7846-D477-A76A64A9CD33}"/>
                </a:ext>
              </a:extLst>
            </p:cNvPr>
            <p:cNvSpPr/>
            <p:nvPr/>
          </p:nvSpPr>
          <p:spPr>
            <a:xfrm>
              <a:off x="16688303" y="9146388"/>
              <a:ext cx="513345" cy="1330216"/>
            </a:xfrm>
            <a:prstGeom prst="upDownArrow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30" name="连接符: 肘形 36">
              <a:extLst>
                <a:ext uri="{FF2B5EF4-FFF2-40B4-BE49-F238E27FC236}">
                  <a16:creationId xmlns:a16="http://schemas.microsoft.com/office/drawing/2014/main" id="{C86325C7-08C5-7311-7A84-74227FB5DB08}"/>
                </a:ext>
              </a:extLst>
            </p:cNvPr>
            <p:cNvCxnSpPr>
              <a:cxnSpLocks/>
            </p:cNvCxnSpPr>
            <p:nvPr/>
          </p:nvCxnSpPr>
          <p:spPr>
            <a:xfrm>
              <a:off x="5737318" y="6214070"/>
              <a:ext cx="6836716" cy="1341073"/>
            </a:xfrm>
            <a:prstGeom prst="bentConnector3">
              <a:avLst>
                <a:gd name="adj1" fmla="val 100156"/>
              </a:avLst>
            </a:prstGeom>
            <a:noFill/>
            <a:ln w="57150" cap="flat">
              <a:solidFill>
                <a:srgbClr val="00B0F0"/>
              </a:solidFill>
              <a:prstDash val="solid"/>
              <a:miter lim="400000"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流程图: 决策 8">
              <a:extLst>
                <a:ext uri="{FF2B5EF4-FFF2-40B4-BE49-F238E27FC236}">
                  <a16:creationId xmlns:a16="http://schemas.microsoft.com/office/drawing/2014/main" id="{0408BF15-04F4-45A2-52FB-E00E8261997E}"/>
                </a:ext>
              </a:extLst>
            </p:cNvPr>
            <p:cNvSpPr/>
            <p:nvPr/>
          </p:nvSpPr>
          <p:spPr>
            <a:xfrm>
              <a:off x="9410311" y="4594844"/>
              <a:ext cx="2247395" cy="1266136"/>
            </a:xfrm>
            <a:prstGeom prst="flowChartDecision">
              <a:avLst/>
            </a:prstGeom>
            <a:solidFill>
              <a:srgbClr val="FFFFFF"/>
            </a:solidFill>
            <a:ln w="6350" cap="flat">
              <a:solidFill>
                <a:srgbClr val="00B0F0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cs typeface="Helvetica Neue Medium"/>
                  <a:sym typeface="Helvetica Neue Medium"/>
                </a:rPr>
                <a:t>MV</a:t>
              </a:r>
              <a:endPara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Helvetica Neue Medium"/>
                <a:sym typeface="Helvetica Neue Medium"/>
              </a:endParaRPr>
            </a:p>
          </p:txBody>
        </p:sp>
        <p:cxnSp>
          <p:nvCxnSpPr>
            <p:cNvPr id="32" name="连接符: 肘形 49">
              <a:extLst>
                <a:ext uri="{FF2B5EF4-FFF2-40B4-BE49-F238E27FC236}">
                  <a16:creationId xmlns:a16="http://schemas.microsoft.com/office/drawing/2014/main" id="{DC32A3A5-1808-E42A-56A7-B45BC9B989CA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rot="10800000" flipV="1">
              <a:off x="7977899" y="5227911"/>
              <a:ext cx="1432412" cy="2354614"/>
            </a:xfrm>
            <a:prstGeom prst="bentConnector2">
              <a:avLst/>
            </a:prstGeom>
            <a:noFill/>
            <a:ln w="5715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400000"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连接符: 肘形 51">
              <a:extLst>
                <a:ext uri="{FF2B5EF4-FFF2-40B4-BE49-F238E27FC236}">
                  <a16:creationId xmlns:a16="http://schemas.microsoft.com/office/drawing/2014/main" id="{51E820E2-560E-10B6-8AEF-2D9154653999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11657706" y="5227912"/>
              <a:ext cx="2098621" cy="2380684"/>
            </a:xfrm>
            <a:prstGeom prst="bentConnector2">
              <a:avLst/>
            </a:prstGeom>
            <a:noFill/>
            <a:ln w="5715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400000"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084160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902" name="image 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dirty="0"/>
            </a:p>
          </p:txBody>
        </p:sp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909" name="image 9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pic>
        <p:nvPicPr>
          <p:cNvPr id="99013" name="image 90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>
                <a:blipFill>
                  <a:blip r:embed="rId8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4BC74F60-6A4B-2246-7F01-B7F17D2B2EA3}"/>
              </a:ext>
            </a:extLst>
          </p:cNvPr>
          <p:cNvGrpSpPr/>
          <p:nvPr/>
        </p:nvGrpSpPr>
        <p:grpSpPr>
          <a:xfrm>
            <a:off x="696468" y="1357717"/>
            <a:ext cx="10572550" cy="4616138"/>
            <a:chOff x="660401" y="2489524"/>
            <a:chExt cx="8634584" cy="342121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DFF302E-280A-0556-09B1-3D90AF273546}"/>
                </a:ext>
              </a:extLst>
            </p:cNvPr>
            <p:cNvGrpSpPr/>
            <p:nvPr/>
          </p:nvGrpSpPr>
          <p:grpSpPr>
            <a:xfrm>
              <a:off x="660401" y="2489524"/>
              <a:ext cx="3138406" cy="1004088"/>
              <a:chOff x="889002" y="1931965"/>
              <a:chExt cx="5403055" cy="695121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8AD9882-3081-58E0-348E-D3CF6DBF4E06}"/>
                  </a:ext>
                </a:extLst>
              </p:cNvPr>
              <p:cNvSpPr/>
              <p:nvPr/>
            </p:nvSpPr>
            <p:spPr>
              <a:xfrm>
                <a:off x="889002" y="1931965"/>
                <a:ext cx="5181820" cy="695121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91440" rIns="182880" bIns="91440" rtlCol="0" anchor="ctr" anchorCtr="0">
                <a:noAutofit/>
              </a:bodyPr>
              <a:lstStyle/>
              <a:p>
                <a:pPr marL="342900" indent="-342900" algn="r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sz="2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4" name="Number1">
                <a:extLst>
                  <a:ext uri="{FF2B5EF4-FFF2-40B4-BE49-F238E27FC236}">
                    <a16:creationId xmlns:a16="http://schemas.microsoft.com/office/drawing/2014/main" id="{0B9CB24D-1BCF-67C7-B5BC-F38854283E02}"/>
                  </a:ext>
                </a:extLst>
              </p:cNvPr>
              <p:cNvSpPr/>
              <p:nvPr/>
            </p:nvSpPr>
            <p:spPr>
              <a:xfrm>
                <a:off x="889003" y="1931965"/>
                <a:ext cx="1770524" cy="69512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91440" rIns="182880" bIns="91440" rtlCol="0" anchor="ctr" anchorCtr="0">
                <a:no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rgbClr val="FFFFFF"/>
                    </a:solidFill>
                    <a:latin typeface="+mn-ea"/>
                  </a:rPr>
                  <a:t>01</a:t>
                </a:r>
              </a:p>
            </p:txBody>
          </p:sp>
          <p:sp>
            <p:nvSpPr>
              <p:cNvPr id="25" name="Bullet1">
                <a:extLst>
                  <a:ext uri="{FF2B5EF4-FFF2-40B4-BE49-F238E27FC236}">
                    <a16:creationId xmlns:a16="http://schemas.microsoft.com/office/drawing/2014/main" id="{344846CA-E699-59C1-4342-6A5C87B3D696}"/>
                  </a:ext>
                </a:extLst>
              </p:cNvPr>
              <p:cNvSpPr txBox="1"/>
              <p:nvPr/>
            </p:nvSpPr>
            <p:spPr>
              <a:xfrm>
                <a:off x="2861027" y="2019366"/>
                <a:ext cx="3431030" cy="5449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r>
                  <a:rPr lang="zh-CN" altLang="en-US" sz="3200">
                    <a:solidFill>
                      <a:schemeClr val="bg1"/>
                    </a:solidFill>
                    <a:latin typeface="+mn-ea"/>
                  </a:rPr>
                  <a:t> 能力更强</a:t>
                </a:r>
                <a:endParaRPr lang="en-US" altLang="zh-CN" sz="32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DCDB627-CB9F-5627-7F88-51641F2C5EDB}"/>
                </a:ext>
              </a:extLst>
            </p:cNvPr>
            <p:cNvGrpSpPr/>
            <p:nvPr/>
          </p:nvGrpSpPr>
          <p:grpSpPr>
            <a:xfrm>
              <a:off x="660401" y="3698086"/>
              <a:ext cx="3162117" cy="1004088"/>
              <a:chOff x="889002" y="1931965"/>
              <a:chExt cx="5443876" cy="695121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460A47C-77C2-5E0D-B1CB-3445A32CF562}"/>
                  </a:ext>
                </a:extLst>
              </p:cNvPr>
              <p:cNvSpPr/>
              <p:nvPr/>
            </p:nvSpPr>
            <p:spPr>
              <a:xfrm>
                <a:off x="889002" y="1931965"/>
                <a:ext cx="5181820" cy="695121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91440" rIns="182880" bIns="91440" rtlCol="0" anchor="ctr" anchorCtr="0">
                <a:noAutofit/>
              </a:bodyPr>
              <a:lstStyle/>
              <a:p>
                <a:pPr marL="342900" indent="-342900" algn="r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sz="2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1" name="Number2">
                <a:extLst>
                  <a:ext uri="{FF2B5EF4-FFF2-40B4-BE49-F238E27FC236}">
                    <a16:creationId xmlns:a16="http://schemas.microsoft.com/office/drawing/2014/main" id="{D9BEF2AF-72DE-F9A0-0AFE-0DCB81EB9934}"/>
                  </a:ext>
                </a:extLst>
              </p:cNvPr>
              <p:cNvSpPr/>
              <p:nvPr/>
            </p:nvSpPr>
            <p:spPr>
              <a:xfrm>
                <a:off x="889003" y="1931965"/>
                <a:ext cx="1770524" cy="69512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91440" rIns="182880" bIns="91440" rtlCol="0" anchor="ctr" anchorCtr="0">
                <a:no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rgbClr val="FFFFFF"/>
                    </a:solidFill>
                    <a:latin typeface="+mn-ea"/>
                  </a:rPr>
                  <a:t>02</a:t>
                </a:r>
              </a:p>
            </p:txBody>
          </p:sp>
          <p:sp>
            <p:nvSpPr>
              <p:cNvPr id="22" name="Bullet2">
                <a:extLst>
                  <a:ext uri="{FF2B5EF4-FFF2-40B4-BE49-F238E27FC236}">
                    <a16:creationId xmlns:a16="http://schemas.microsoft.com/office/drawing/2014/main" id="{AB56B171-30EF-D970-0B34-7DFD84A70CCF}"/>
                  </a:ext>
                </a:extLst>
              </p:cNvPr>
              <p:cNvSpPr txBox="1"/>
              <p:nvPr/>
            </p:nvSpPr>
            <p:spPr>
              <a:xfrm>
                <a:off x="3045887" y="2013475"/>
                <a:ext cx="3286991" cy="5449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r>
                  <a:rPr lang="zh-CN" altLang="en-US" sz="3200">
                    <a:solidFill>
                      <a:schemeClr val="bg1"/>
                    </a:solidFill>
                    <a:latin typeface="+mn-ea"/>
                  </a:rPr>
                  <a:t>更省钱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6B5D04D-EC09-46DF-3029-319231E1562F}"/>
                </a:ext>
              </a:extLst>
            </p:cNvPr>
            <p:cNvGrpSpPr/>
            <p:nvPr/>
          </p:nvGrpSpPr>
          <p:grpSpPr>
            <a:xfrm>
              <a:off x="660401" y="4906648"/>
              <a:ext cx="3110074" cy="1004088"/>
              <a:chOff x="889002" y="1931965"/>
              <a:chExt cx="5354278" cy="695121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13FF9A1-AB14-3AA9-EB2D-8BD97CF759B0}"/>
                  </a:ext>
                </a:extLst>
              </p:cNvPr>
              <p:cNvSpPr/>
              <p:nvPr/>
            </p:nvSpPr>
            <p:spPr>
              <a:xfrm>
                <a:off x="889002" y="1931965"/>
                <a:ext cx="5181820" cy="695121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91440" rIns="182880" bIns="91440" rtlCol="0" anchor="ctr" anchorCtr="0">
                <a:noAutofit/>
              </a:bodyPr>
              <a:lstStyle/>
              <a:p>
                <a:pPr marL="342900" indent="-342900" algn="r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sz="2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" name="Number3">
                <a:extLst>
                  <a:ext uri="{FF2B5EF4-FFF2-40B4-BE49-F238E27FC236}">
                    <a16:creationId xmlns:a16="http://schemas.microsoft.com/office/drawing/2014/main" id="{8A4C97CD-EB8A-E550-9096-19DCFB98660F}"/>
                  </a:ext>
                </a:extLst>
              </p:cNvPr>
              <p:cNvSpPr/>
              <p:nvPr/>
            </p:nvSpPr>
            <p:spPr>
              <a:xfrm>
                <a:off x="889003" y="1931965"/>
                <a:ext cx="1817011" cy="69512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91440" rIns="182880" bIns="91440" rtlCol="0" anchor="ctr" anchorCtr="0">
                <a:no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rgbClr val="FFFFFF"/>
                    </a:solidFill>
                    <a:latin typeface="+mn-ea"/>
                  </a:rPr>
                  <a:t>03</a:t>
                </a:r>
              </a:p>
            </p:txBody>
          </p:sp>
          <p:sp>
            <p:nvSpPr>
              <p:cNvPr id="19" name="Bullet3">
                <a:extLst>
                  <a:ext uri="{FF2B5EF4-FFF2-40B4-BE49-F238E27FC236}">
                    <a16:creationId xmlns:a16="http://schemas.microsoft.com/office/drawing/2014/main" id="{DD950561-D408-25C2-921F-2747A045DE78}"/>
                  </a:ext>
                </a:extLst>
              </p:cNvPr>
              <p:cNvSpPr txBox="1"/>
              <p:nvPr/>
            </p:nvSpPr>
            <p:spPr>
              <a:xfrm>
                <a:off x="2909802" y="2005566"/>
                <a:ext cx="3333478" cy="5449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r>
                  <a:rPr lang="zh-CN" altLang="en-US" sz="3200" kern="1200">
                    <a:solidFill>
                      <a:schemeClr val="bg1"/>
                    </a:solidFill>
                    <a:latin typeface="+mn-ea"/>
                  </a:rPr>
                  <a:t>更隔离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527EBE5-F7CD-B772-0C9C-3AF686901615}"/>
                </a:ext>
              </a:extLst>
            </p:cNvPr>
            <p:cNvGrpSpPr/>
            <p:nvPr/>
          </p:nvGrpSpPr>
          <p:grpSpPr>
            <a:xfrm>
              <a:off x="6261100" y="2877282"/>
              <a:ext cx="3033885" cy="1004095"/>
              <a:chOff x="889002" y="1855055"/>
              <a:chExt cx="5223111" cy="695128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9C78EBD-6512-D2CC-8151-11C1CC0D839C}"/>
                  </a:ext>
                </a:extLst>
              </p:cNvPr>
              <p:cNvSpPr/>
              <p:nvPr/>
            </p:nvSpPr>
            <p:spPr>
              <a:xfrm>
                <a:off x="889002" y="1855055"/>
                <a:ext cx="5181820" cy="695121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91440" rIns="182880" bIns="91440" rtlCol="0" anchor="ctr" anchorCtr="0">
                <a:noAutofit/>
              </a:bodyPr>
              <a:lstStyle/>
              <a:p>
                <a:pPr marL="342900" indent="-342900" algn="r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sz="2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5" name="Number4">
                <a:extLst>
                  <a:ext uri="{FF2B5EF4-FFF2-40B4-BE49-F238E27FC236}">
                    <a16:creationId xmlns:a16="http://schemas.microsoft.com/office/drawing/2014/main" id="{B35ECD58-D216-80EE-D651-A31E626AD3EB}"/>
                  </a:ext>
                </a:extLst>
              </p:cNvPr>
              <p:cNvSpPr/>
              <p:nvPr/>
            </p:nvSpPr>
            <p:spPr>
              <a:xfrm>
                <a:off x="889003" y="1855063"/>
                <a:ext cx="1657737" cy="69512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91440" rIns="182880" bIns="91440" rtlCol="0" anchor="ctr" anchorCtr="0">
                <a:no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rgbClr val="FFFFFF"/>
                    </a:solidFill>
                    <a:latin typeface="+mn-ea"/>
                  </a:rPr>
                  <a:t>04</a:t>
                </a:r>
              </a:p>
            </p:txBody>
          </p:sp>
          <p:sp>
            <p:nvSpPr>
              <p:cNvPr id="16" name="Bullet4">
                <a:extLst>
                  <a:ext uri="{FF2B5EF4-FFF2-40B4-BE49-F238E27FC236}">
                    <a16:creationId xmlns:a16="http://schemas.microsoft.com/office/drawing/2014/main" id="{E32248CE-7AF1-88C2-74FE-91F08A51D8E7}"/>
                  </a:ext>
                </a:extLst>
              </p:cNvPr>
              <p:cNvSpPr txBox="1"/>
              <p:nvPr/>
            </p:nvSpPr>
            <p:spPr>
              <a:xfrm>
                <a:off x="3200194" y="2005269"/>
                <a:ext cx="2911919" cy="5449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r>
                  <a:rPr lang="zh-CN" altLang="en-US" sz="3200">
                    <a:solidFill>
                      <a:schemeClr val="bg1"/>
                    </a:solidFill>
                    <a:latin typeface="+mn-ea"/>
                  </a:rPr>
                  <a:t>更弹性</a:t>
                </a:r>
                <a:endParaRPr lang="en-US" altLang="zh-CN" sz="32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4B5068A-0EC9-D53A-6850-259F4D5FA565}"/>
                </a:ext>
              </a:extLst>
            </p:cNvPr>
            <p:cNvGrpSpPr/>
            <p:nvPr/>
          </p:nvGrpSpPr>
          <p:grpSpPr>
            <a:xfrm>
              <a:off x="6261100" y="4360736"/>
              <a:ext cx="3009900" cy="1004090"/>
              <a:chOff x="889002" y="2024257"/>
              <a:chExt cx="5181820" cy="695123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D2C901B-B6CB-CA4D-2709-15D1CE2FF6E2}"/>
                  </a:ext>
                </a:extLst>
              </p:cNvPr>
              <p:cNvSpPr/>
              <p:nvPr/>
            </p:nvSpPr>
            <p:spPr>
              <a:xfrm>
                <a:off x="889002" y="2024259"/>
                <a:ext cx="5181820" cy="695121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91440" rIns="182880" bIns="91440" rtlCol="0" anchor="ctr" anchorCtr="0">
                <a:noAutofit/>
              </a:bodyPr>
              <a:lstStyle/>
              <a:p>
                <a:pPr marL="342900" indent="-342900" algn="r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sz="2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2" name="Number5">
                <a:extLst>
                  <a:ext uri="{FF2B5EF4-FFF2-40B4-BE49-F238E27FC236}">
                    <a16:creationId xmlns:a16="http://schemas.microsoft.com/office/drawing/2014/main" id="{87729305-D7F4-F8CA-8211-67FB0D65897D}"/>
                  </a:ext>
                </a:extLst>
              </p:cNvPr>
              <p:cNvSpPr/>
              <p:nvPr/>
            </p:nvSpPr>
            <p:spPr>
              <a:xfrm>
                <a:off x="889003" y="2024257"/>
                <a:ext cx="1657737" cy="69512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2880" tIns="91440" rIns="182880" bIns="91440" rtlCol="0" anchor="ctr" anchorCtr="0">
                <a:no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rgbClr val="FFFFFF"/>
                    </a:solidFill>
                    <a:latin typeface="+mn-ea"/>
                  </a:rPr>
                  <a:t>05</a:t>
                </a:r>
              </a:p>
            </p:txBody>
          </p:sp>
          <p:sp>
            <p:nvSpPr>
              <p:cNvPr id="13" name="Bullet5">
                <a:extLst>
                  <a:ext uri="{FF2B5EF4-FFF2-40B4-BE49-F238E27FC236}">
                    <a16:creationId xmlns:a16="http://schemas.microsoft.com/office/drawing/2014/main" id="{5A3E1E41-739A-FE46-6A1F-3E056A620BB3}"/>
                  </a:ext>
                </a:extLst>
              </p:cNvPr>
              <p:cNvSpPr txBox="1"/>
              <p:nvPr/>
            </p:nvSpPr>
            <p:spPr>
              <a:xfrm>
                <a:off x="2366397" y="2098261"/>
                <a:ext cx="3684863" cy="5449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pPr algn="ctr">
                  <a:buSzPct val="25000"/>
                </a:pPr>
                <a:r>
                  <a:rPr lang="zh-CN" altLang="en-US" sz="3200">
                    <a:solidFill>
                      <a:schemeClr val="bg1"/>
                    </a:solidFill>
                    <a:latin typeface="+mn-ea"/>
                  </a:rPr>
                  <a:t> 更易用</a:t>
                </a:r>
                <a:endParaRPr lang="en-US" altLang="zh-CN" sz="32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58768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506</Words>
  <Application>Microsoft Macintosh PowerPoint</Application>
  <PresentationFormat>宽屏</PresentationFormat>
  <Paragraphs>190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DengXian</vt:lpstr>
      <vt:lpstr>OPPOSans-B</vt:lpstr>
      <vt:lpstr>Canela Text</vt:lpstr>
      <vt:lpstr>Kaiti SC</vt:lpstr>
      <vt:lpstr>Helvetica Neue Medium</vt:lpstr>
      <vt:lpstr>Calibri</vt:lpstr>
      <vt:lpstr>思源黑体 CN Medium</vt:lpstr>
      <vt:lpstr>Alibaba PuHuiTi Heavy</vt:lpstr>
      <vt:lpstr>Arial</vt:lpstr>
      <vt:lpstr>Helvetica Light</vt:lpstr>
      <vt:lpstr>Songti SC</vt:lpstr>
      <vt:lpstr>阿里巴巴普惠体</vt:lpstr>
      <vt:lpstr>思源黑体 CN Regular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office user</cp:lastModifiedBy>
  <cp:revision>24</cp:revision>
  <dcterms:created xsi:type="dcterms:W3CDTF">2023-12-13T09:23:38Z</dcterms:created>
  <dcterms:modified xsi:type="dcterms:W3CDTF">2023-12-25T15:34:00Z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B4C9A20D14B9370FA575796579F50CC3_43</vt:lpwstr>
  </property>
  <property fmtid="{D5CDD505-2E9C-101B-9397-08002B2CF9AE}" pid="3" name="KSOProductBuildVer">
    <vt:lpwstr>2052-5.5.1.7991</vt:lpwstr>
  </property>
</Properties>
</file>